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2"/>
  </p:notesMasterIdLst>
  <p:sldIdLst>
    <p:sldId id="1659" r:id="rId3"/>
    <p:sldId id="2063" r:id="rId4"/>
    <p:sldId id="2064" r:id="rId5"/>
    <p:sldId id="2124" r:id="rId6"/>
    <p:sldId id="1791" r:id="rId7"/>
    <p:sldId id="1952" r:id="rId8"/>
    <p:sldId id="1941" r:id="rId9"/>
    <p:sldId id="2133" r:id="rId10"/>
    <p:sldId id="2134" r:id="rId11"/>
    <p:sldId id="2135" r:id="rId12"/>
    <p:sldId id="1960" r:id="rId13"/>
    <p:sldId id="2143" r:id="rId14"/>
    <p:sldId id="2136" r:id="rId15"/>
    <p:sldId id="2138" r:id="rId16"/>
    <p:sldId id="2108" r:id="rId17"/>
    <p:sldId id="2139" r:id="rId18"/>
    <p:sldId id="2154" r:id="rId19"/>
    <p:sldId id="2137" r:id="rId20"/>
    <p:sldId id="2153" r:id="rId21"/>
    <p:sldId id="2140" r:id="rId22"/>
    <p:sldId id="2141" r:id="rId23"/>
    <p:sldId id="2142" r:id="rId24"/>
    <p:sldId id="2102" r:id="rId25"/>
    <p:sldId id="2065" r:id="rId26"/>
    <p:sldId id="2145" r:id="rId27"/>
    <p:sldId id="2125" r:id="rId28"/>
    <p:sldId id="2066" r:id="rId29"/>
    <p:sldId id="2146" r:id="rId30"/>
    <p:sldId id="2147" r:id="rId31"/>
    <p:sldId id="2109" r:id="rId32"/>
    <p:sldId id="2148" r:id="rId33"/>
    <p:sldId id="2149" r:id="rId34"/>
    <p:sldId id="2155" r:id="rId35"/>
    <p:sldId id="2126" r:id="rId36"/>
    <p:sldId id="2150" r:id="rId37"/>
    <p:sldId id="2151" r:id="rId38"/>
    <p:sldId id="2152" r:id="rId39"/>
    <p:sldId id="1948" r:id="rId40"/>
    <p:sldId id="1894" r:id="rId41"/>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271" autoAdjust="0"/>
    <p:restoredTop sz="86418" autoAdjust="0"/>
  </p:normalViewPr>
  <p:slideViewPr>
    <p:cSldViewPr>
      <p:cViewPr varScale="1">
        <p:scale>
          <a:sx n="97" d="100"/>
          <a:sy n="97" d="100"/>
        </p:scale>
        <p:origin x="-1498"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varScale="1">
        <p:scale>
          <a:sx n="83" d="100"/>
          <a:sy n="83" d="100"/>
        </p:scale>
        <p:origin x="-3241" y="-84"/>
      </p:cViewPr>
      <p:guideLst>
        <p:guide orient="horz" pos="2932"/>
        <p:guide pos="222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F468478F-85AB-4F2F-9836-360E2A3B8D3A}" type="datetimeFigureOut">
              <a:rPr lang="en-US" smtClean="0"/>
              <a:pPr/>
              <a:t>3/8/2022</a:t>
            </a:fld>
            <a:endParaRPr lang="en-US" dirty="0"/>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5</a:t>
            </a:fld>
            <a:endParaRPr lang="en-US" dirty="0"/>
          </a:p>
        </p:txBody>
      </p:sp>
      <p:sp>
        <p:nvSpPr>
          <p:cNvPr id="44034" name="Rectangle 2"/>
          <p:cNvSpPr>
            <a:spLocks noGrp="1" noRot="1" noChangeAspect="1" noChangeArrowheads="1" noTextEdit="1"/>
          </p:cNvSpPr>
          <p:nvPr>
            <p:ph type="sldImg"/>
          </p:nvPr>
        </p:nvSpPr>
        <p:spPr>
          <a:xfrm>
            <a:off x="1200150" y="698500"/>
            <a:ext cx="4654550" cy="3490913"/>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39</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200150" y="698500"/>
            <a:ext cx="4654550" cy="3490913"/>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4"/>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3/8/2022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4"/>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3/8/2022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3/8/2022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2"/>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3/8/2022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7"/>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3/8/2022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3/8/2022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3/8/2022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3/8/2022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2"/>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3/8/2022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3/8/2022</a:t>
            </a:fld>
            <a:endParaRPr lang="en-US" dirty="0"/>
          </a:p>
        </p:txBody>
      </p:sp>
      <p:sp>
        <p:nvSpPr>
          <p:cNvPr id="19" name="Footer Placeholder 18"/>
          <p:cNvSpPr>
            <a:spLocks noGrp="1"/>
          </p:cNvSpPr>
          <p:nvPr>
            <p:ph type="ftr" sz="quarter" idx="11"/>
          </p:nvPr>
        </p:nvSpPr>
        <p:spPr>
          <a:xfrm>
            <a:off x="3581400" y="76202"/>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3/8/2022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3/8/2022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3/8/2022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3/8/2022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7"/>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3/8/2022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3/8/2022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3/8/2022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2"/>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3/8/2022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3/8/2022</a:t>
            </a:fld>
            <a:endParaRPr lang="en-US" dirty="0"/>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3/8/2022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bit.ly/surveyofpaulineepistle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279402"/>
            <a:ext cx="9144000" cy="2154436"/>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“From Law to Faith: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Our New Status in Christ”</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3:23 – 4:11 </a:t>
            </a:r>
          </a:p>
        </p:txBody>
      </p:sp>
      <p:sp>
        <p:nvSpPr>
          <p:cNvPr id="10" name="Rectangle 9"/>
          <p:cNvSpPr/>
          <p:nvPr/>
        </p:nvSpPr>
        <p:spPr>
          <a:xfrm>
            <a:off x="0" y="4953002"/>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8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9 March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1000"/>
                                        <p:tgtEl>
                                          <p:spTgt spid="11">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wipe(left)">
                                      <p:cBhvr>
                                        <p:cTn id="13" dur="1000"/>
                                        <p:tgtEl>
                                          <p:spTgt spid="11">
                                            <p:txEl>
                                              <p:pRg st="2" end="2"/>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1000"/>
                                        <p:tgtEl>
                                          <p:spTgt spid="10">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wipe(left)">
                                      <p:cBhvr>
                                        <p:cTn id="20"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Here is Paul’s point: Before faith came, we were held in prison by our jailer, the Law.  Before faith came, we were held under strict discipline by our custodian (</a:t>
            </a:r>
            <a:r>
              <a:rPr lang="en-US" sz="2400" b="1" dirty="0" smtClean="0">
                <a:effectLst>
                  <a:outerShdw blurRad="38100" dist="38100" dir="2700000" algn="tl">
                    <a:srgbClr val="000000">
                      <a:alpha val="43137"/>
                    </a:srgbClr>
                  </a:outerShdw>
                </a:effectLst>
                <a:latin typeface="Cambria" pitchFamily="18" charset="0"/>
              </a:rPr>
              <a:t>pedagogue</a:t>
            </a:r>
            <a:r>
              <a:rPr lang="en-US" sz="2400" b="1" dirty="0" smtClean="0">
                <a:latin typeface="Cambria" pitchFamily="18" charset="0"/>
              </a:rPr>
              <a:t>), the Law.  </a:t>
            </a:r>
          </a:p>
          <a:p>
            <a:pPr indent="457200">
              <a:spcAft>
                <a:spcPts val="1200"/>
              </a:spcAft>
            </a:pPr>
            <a:r>
              <a:rPr lang="en-US" sz="2400" b="1" dirty="0" smtClean="0">
                <a:latin typeface="Cambria" pitchFamily="18" charset="0"/>
              </a:rPr>
              <a:t>For us to return to these would be like a freed convict rushing back to the prison cell day after day or a high school graduate asking his strict childhood nanny for permission to go to the bathroom.  </a:t>
            </a:r>
          </a:p>
          <a:p>
            <a:pPr indent="457200">
              <a:spcAft>
                <a:spcPts val="1200"/>
              </a:spcAft>
            </a:pPr>
            <a:r>
              <a:rPr lang="en-US" sz="2400" b="1" dirty="0" smtClean="0">
                <a:latin typeface="Cambria" pitchFamily="18" charset="0"/>
              </a:rPr>
              <a:t>However, the Law, as both </a:t>
            </a:r>
            <a:r>
              <a:rPr lang="en-US" sz="2400" b="1" dirty="0" smtClean="0">
                <a:effectLst>
                  <a:outerShdw blurRad="38100" dist="38100" dir="2700000" algn="tl">
                    <a:srgbClr val="000000">
                      <a:alpha val="43137"/>
                    </a:srgbClr>
                  </a:outerShdw>
                </a:effectLst>
                <a:latin typeface="Cambria" pitchFamily="18" charset="0"/>
              </a:rPr>
              <a:t>jailer</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and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pedagogue</a:t>
            </a:r>
            <a:r>
              <a:rPr lang="en-US" sz="2400" b="1" dirty="0" smtClean="0">
                <a:latin typeface="Cambria" pitchFamily="18" charset="0"/>
              </a:rPr>
              <a:t>, did its job—to “lead us to Christ” so we would be “justified by faith” (</a:t>
            </a:r>
            <a:r>
              <a:rPr lang="en-US" sz="2400" b="1" dirty="0" smtClean="0">
                <a:effectLst>
                  <a:outerShdw blurRad="38100" dist="38100" dir="2700000" algn="tl">
                    <a:srgbClr val="000000">
                      <a:alpha val="43137"/>
                    </a:srgbClr>
                  </a:outerShdw>
                </a:effectLst>
                <a:latin typeface="Cambria" pitchFamily="18" charset="0"/>
              </a:rPr>
              <a:t>3:24</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3:23 – 24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3:25 – 27</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2"/>
            <a:ext cx="8458200" cy="2523768"/>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25</a:t>
            </a:r>
            <a:r>
              <a:rPr lang="en-US" sz="2800" i="1" dirty="0" smtClean="0">
                <a:latin typeface="Georgia" pitchFamily="18" charset="0"/>
              </a:rPr>
              <a:t>Now that this faith has come, we are no longer under a guardian.  </a:t>
            </a:r>
            <a:r>
              <a:rPr lang="en-US" sz="2800" b="1" baseline="30000" dirty="0" smtClean="0">
                <a:effectLst>
                  <a:outerShdw blurRad="38100" dist="38100" dir="2700000" algn="tl">
                    <a:srgbClr val="000000">
                      <a:alpha val="43137"/>
                    </a:srgbClr>
                  </a:outerShdw>
                </a:effectLst>
                <a:latin typeface="Georgia" pitchFamily="18" charset="0"/>
              </a:rPr>
              <a:t>26</a:t>
            </a:r>
            <a:r>
              <a:rPr lang="en-US" sz="2800" i="1" dirty="0" smtClean="0">
                <a:latin typeface="Georgia" pitchFamily="18" charset="0"/>
              </a:rPr>
              <a:t>So in Christ Jesus you are all children of God through faith,  </a:t>
            </a:r>
            <a:r>
              <a:rPr lang="en-US" sz="2800" b="1" baseline="30000" dirty="0" smtClean="0">
                <a:effectLst>
                  <a:outerShdw blurRad="38100" dist="38100" dir="2700000" algn="tl">
                    <a:srgbClr val="000000">
                      <a:alpha val="43137"/>
                    </a:srgbClr>
                  </a:outerShdw>
                </a:effectLst>
                <a:latin typeface="Georgia" pitchFamily="18" charset="0"/>
              </a:rPr>
              <a:t>27</a:t>
            </a:r>
            <a:r>
              <a:rPr lang="en-US" sz="2800" i="1" dirty="0" smtClean="0">
                <a:latin typeface="Georgia" pitchFamily="18" charset="0"/>
              </a:rPr>
              <a:t>for all of you who were baptized into Christ have clothed yourselves with Christ.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2" name="Picture 1" descr="3 - 26 baby.jpg"/>
          <p:cNvPicPr>
            <a:picLocks noChangeAspect="1"/>
          </p:cNvPicPr>
          <p:nvPr/>
        </p:nvPicPr>
        <p:blipFill>
          <a:blip r:embed="rId2" cstate="print"/>
          <a:srcRect b="3241"/>
          <a:stretch>
            <a:fillRect/>
          </a:stretch>
        </p:blipFill>
        <p:spPr>
          <a:xfrm>
            <a:off x="1295400" y="304800"/>
            <a:ext cx="6248400" cy="6045905"/>
          </a:xfrm>
          <a:prstGeom prst="rect">
            <a:avLst/>
          </a:prstGeom>
          <a:ln>
            <a:noFill/>
          </a:ln>
          <a:effectLst>
            <a:outerShdw blurRad="190500" algn="tl" rotWithShape="0">
              <a:srgbClr val="000000">
                <a:alpha val="70000"/>
              </a:srgbClr>
            </a:outerShdw>
          </a:effectLst>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Through faith in Jesus Christ, believers have come of age as God’s children.  Thus, they are no longer under the </a:t>
            </a:r>
            <a:r>
              <a:rPr lang="en-US" sz="2400" b="1" dirty="0" smtClean="0">
                <a:effectLst>
                  <a:outerShdw blurRad="38100" dist="38100" dir="2700000" algn="tl">
                    <a:srgbClr val="000000">
                      <a:alpha val="43137"/>
                    </a:srgbClr>
                  </a:outerShdw>
                </a:effectLst>
                <a:latin typeface="Cambria" pitchFamily="18" charset="0"/>
              </a:rPr>
              <a:t>tutelage</a:t>
            </a:r>
            <a:r>
              <a:rPr lang="en-US" sz="2400" b="1" dirty="0" smtClean="0">
                <a:latin typeface="Cambria" pitchFamily="18" charset="0"/>
              </a:rPr>
              <a:t> of the law, although they are still obligated to obey God’s holy and unchanging righteous standards which are now given authority in the new covenant of grace (</a:t>
            </a:r>
            <a:r>
              <a:rPr lang="en-US" sz="2400" b="1" dirty="0" smtClean="0">
                <a:effectLst>
                  <a:outerShdw blurRad="38100" dist="38100" dir="2700000" algn="tl">
                    <a:srgbClr val="000000">
                      <a:alpha val="43137"/>
                    </a:srgbClr>
                  </a:outerShdw>
                </a:effectLst>
                <a:latin typeface="Cambria" pitchFamily="18" charset="0"/>
              </a:rPr>
              <a:t>3:25</a:t>
            </a:r>
            <a:r>
              <a:rPr lang="en-US" sz="2400" b="1" dirty="0" smtClean="0">
                <a:latin typeface="Cambria" pitchFamily="18" charset="0"/>
              </a:rPr>
              <a:t>).  </a:t>
            </a:r>
          </a:p>
          <a:p>
            <a:pPr indent="457200">
              <a:spcAft>
                <a:spcPts val="1200"/>
              </a:spcAft>
            </a:pPr>
            <a:r>
              <a:rPr lang="en-US" sz="2400" b="1" dirty="0" smtClean="0">
                <a:latin typeface="Cambria" pitchFamily="18" charset="0"/>
              </a:rPr>
              <a:t>While God is the Father of all people in a general sense because He created them, only those who have put their faith in Jesus Christ are God’s true spiritual children. </a:t>
            </a:r>
          </a:p>
          <a:p>
            <a:pPr indent="457200">
              <a:spcAft>
                <a:spcPts val="1200"/>
              </a:spcAft>
            </a:pPr>
            <a:r>
              <a:rPr lang="en-US" sz="2400" b="1" dirty="0" smtClean="0">
                <a:latin typeface="Cambria" pitchFamily="18" charset="0"/>
              </a:rPr>
              <a:t>Unbelievers are the children of Satan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John 8:44</a:t>
            </a:r>
            <a:r>
              <a:rPr lang="en-US" sz="2400" b="1" dirty="0" smtClean="0">
                <a:latin typeface="Cambria" pitchFamily="18" charset="0"/>
              </a:rPr>
              <a:t> </a:t>
            </a:r>
            <a:r>
              <a:rPr lang="en-US" sz="22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“Ye are of your father the devil, and the lusts of your father ye will do.” </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3:25 – 27</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All who believe in Christ become sons of God.  The change in person from the first “you” to the second “you” indicates that Paul turned from looking at Israel as a nation to address the Galatian believers.  Under the dispensation of Law, as seen in </a:t>
            </a:r>
            <a:r>
              <a:rPr lang="en-US" sz="2400" b="1" dirty="0" smtClean="0">
                <a:effectLst>
                  <a:outerShdw blurRad="38100" dist="38100" dir="2700000" algn="tl">
                    <a:srgbClr val="000000">
                      <a:alpha val="43137"/>
                    </a:srgbClr>
                  </a:outerShdw>
                </a:effectLst>
                <a:latin typeface="Cambria" pitchFamily="18" charset="0"/>
              </a:rPr>
              <a:t>3:24</a:t>
            </a:r>
            <a:r>
              <a:rPr lang="en-US" sz="2400" b="1" dirty="0" smtClean="0">
                <a:latin typeface="Cambria" pitchFamily="18" charset="0"/>
              </a:rPr>
              <a:t>, the Law was a discipling </a:t>
            </a:r>
            <a:r>
              <a:rPr lang="en-US" sz="2400" b="1" dirty="0" smtClean="0">
                <a:effectLst>
                  <a:outerShdw blurRad="38100" dist="38100" dir="2700000" algn="tl">
                    <a:srgbClr val="000000">
                      <a:alpha val="43137"/>
                    </a:srgbClr>
                  </a:outerShdw>
                </a:effectLst>
                <a:latin typeface="Cambria" pitchFamily="18" charset="0"/>
              </a:rPr>
              <a:t>pedagogue</a:t>
            </a:r>
            <a:r>
              <a:rPr lang="en-US" sz="2400" b="1" dirty="0" smtClean="0">
                <a:latin typeface="Cambria" pitchFamily="18" charset="0"/>
              </a:rPr>
              <a:t>, and those under its supervision were regarded as children.  </a:t>
            </a:r>
          </a:p>
          <a:p>
            <a:pPr indent="457200">
              <a:spcAft>
                <a:spcPts val="1200"/>
              </a:spcAft>
            </a:pPr>
            <a:r>
              <a:rPr lang="en-US" sz="2400" b="1" dirty="0" smtClean="0">
                <a:latin typeface="Cambria" pitchFamily="18" charset="0"/>
              </a:rPr>
              <a:t>However, now that Christ had come, the Galatian believers were adult sons through faith and were no longer under a Jewish slave-guardian.  Why should they seek to revert to their inferior status?</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3:25 – 27</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pic>
        <p:nvPicPr>
          <p:cNvPr id="2" name="Picture 1" descr="3 - 27 baptism.jpg"/>
          <p:cNvPicPr>
            <a:picLocks noChangeAspect="1"/>
          </p:cNvPicPr>
          <p:nvPr/>
        </p:nvPicPr>
        <p:blipFill>
          <a:blip r:embed="rId2" cstate="print"/>
          <a:srcRect t="7778" b="11111"/>
          <a:stretch>
            <a:fillRect/>
          </a:stretch>
        </p:blipFill>
        <p:spPr>
          <a:xfrm>
            <a:off x="762000" y="381000"/>
            <a:ext cx="7467600" cy="6057053"/>
          </a:xfrm>
          <a:prstGeom prst="rect">
            <a:avLst/>
          </a:prstGeom>
          <a:ln>
            <a:noFill/>
          </a:ln>
          <a:effectLst>
            <a:outerShdw blurRad="190500" algn="tl" rotWithShape="0">
              <a:srgbClr val="000000">
                <a:alpha val="70000"/>
              </a:srgbClr>
            </a:outerShdw>
          </a:effectLst>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exalted position of “sons of God” is explained in </a:t>
            </a:r>
            <a:r>
              <a:rPr lang="en-US" sz="2400" b="1" dirty="0" smtClean="0">
                <a:effectLst>
                  <a:outerShdw blurRad="38100" dist="38100" dir="2700000" algn="tl">
                    <a:srgbClr val="000000">
                      <a:alpha val="43137"/>
                    </a:srgbClr>
                  </a:outerShdw>
                </a:effectLst>
                <a:latin typeface="Cambria" pitchFamily="18" charset="0"/>
              </a:rPr>
              <a:t>3:27</a:t>
            </a:r>
            <a:r>
              <a:rPr lang="en-US" sz="2400" b="1" dirty="0" smtClean="0">
                <a:latin typeface="Cambria" pitchFamily="18" charset="0"/>
              </a:rPr>
              <a:t> to involve a living union with Christ brought about by being </a:t>
            </a:r>
            <a:r>
              <a:rPr lang="en-US" sz="2400" b="1" u="sng" dirty="0" smtClean="0">
                <a:effectLst>
                  <a:outerShdw blurRad="38100" dist="38100" dir="2700000" algn="tl">
                    <a:srgbClr val="000000">
                      <a:alpha val="43137"/>
                    </a:srgbClr>
                  </a:outerShdw>
                </a:effectLst>
                <a:latin typeface="Cambria" pitchFamily="18" charset="0"/>
              </a:rPr>
              <a:t>baptized</a:t>
            </a:r>
            <a:r>
              <a:rPr lang="en-US" sz="2400" b="1" dirty="0" smtClean="0">
                <a:latin typeface="Cambria" pitchFamily="18" charset="0"/>
              </a:rPr>
              <a:t> into Christ.  This is the baptism of (</a:t>
            </a:r>
            <a:r>
              <a:rPr lang="en-US" sz="2400" b="1" i="1" dirty="0" smtClean="0">
                <a:effectLst>
                  <a:outerShdw blurRad="38100" dist="38100" dir="2700000" algn="tl">
                    <a:srgbClr val="000000">
                      <a:alpha val="43137"/>
                    </a:srgbClr>
                  </a:outerShdw>
                </a:effectLst>
                <a:latin typeface="Cambria" pitchFamily="18" charset="0"/>
              </a:rPr>
              <a:t>or in</a:t>
            </a:r>
            <a:r>
              <a:rPr lang="en-US" sz="2400" b="1" dirty="0" smtClean="0">
                <a:latin typeface="Cambria" pitchFamily="18" charset="0"/>
              </a:rPr>
              <a:t>) the Holy Spirit, which according to Paul, joins all believers to Christ and unites them within the church, Christ’s body.  </a:t>
            </a:r>
          </a:p>
          <a:p>
            <a:pPr indent="457200">
              <a:spcAft>
                <a:spcPts val="1200"/>
              </a:spcAft>
            </a:pPr>
            <a:r>
              <a:rPr lang="en-US" sz="2400" b="1" dirty="0" smtClean="0">
                <a:latin typeface="Cambria" pitchFamily="18" charset="0"/>
              </a:rPr>
              <a:t>This union with Him means being clothed with Christ.  In the Roman society when a youth came of age he was given a </a:t>
            </a:r>
            <a:r>
              <a:rPr lang="en-US" sz="2400" b="1" i="1" dirty="0" smtClean="0">
                <a:effectLst>
                  <a:outerShdw blurRad="38100" dist="38100" dir="2700000" algn="tl">
                    <a:srgbClr val="000000">
                      <a:alpha val="43137"/>
                    </a:srgbClr>
                  </a:outerShdw>
                </a:effectLst>
                <a:latin typeface="Cambria" pitchFamily="18" charset="0"/>
              </a:rPr>
              <a:t>special</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toga</a:t>
            </a:r>
            <a:r>
              <a:rPr lang="en-US" sz="2400" b="1" dirty="0" smtClean="0">
                <a:latin typeface="Cambria" pitchFamily="18" charset="0"/>
              </a:rPr>
              <a:t> which admitted him to the full rights of the family and state and indicated he was a grown-up son. </a:t>
            </a:r>
          </a:p>
          <a:p>
            <a:pPr indent="457200">
              <a:spcAft>
                <a:spcPts val="1200"/>
              </a:spcAft>
            </a:pPr>
            <a:r>
              <a:rPr lang="en-US" sz="2400" b="1" dirty="0" smtClean="0">
                <a:latin typeface="Cambria" pitchFamily="18" charset="0"/>
              </a:rPr>
              <a:t>So the Galatian believers had laid aside the old garments of the Law and had put on Christ’s robe of righteousness which grants full acceptance before God.  Who would want to don again the old clothing?</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3:25 – 27</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pic>
        <p:nvPicPr>
          <p:cNvPr id="3" name="Picture 2" descr="3 - 29.png"/>
          <p:cNvPicPr>
            <a:picLocks noChangeAspect="1"/>
          </p:cNvPicPr>
          <p:nvPr/>
        </p:nvPicPr>
        <p:blipFill>
          <a:blip r:embed="rId2" cstate="print"/>
          <a:stretch>
            <a:fillRect/>
          </a:stretch>
        </p:blipFill>
        <p:spPr>
          <a:xfrm>
            <a:off x="685800" y="457200"/>
            <a:ext cx="7848600" cy="5878875"/>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3:28 – 29</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2"/>
            <a:ext cx="8458200" cy="2523768"/>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28</a:t>
            </a:r>
            <a:r>
              <a:rPr lang="en-US" sz="2800" i="1" dirty="0" smtClean="0">
                <a:latin typeface="Georgia" pitchFamily="18" charset="0"/>
              </a:rPr>
              <a:t>There is neither Jew nor Gentile, neither slave nor free, nor is there male and female, for you are all one in Christ Jesus.  </a:t>
            </a:r>
            <a:r>
              <a:rPr lang="en-US" sz="2800" b="1" baseline="30000" dirty="0" smtClean="0">
                <a:effectLst>
                  <a:outerShdw blurRad="38100" dist="38100" dir="2700000" algn="tl">
                    <a:srgbClr val="000000">
                      <a:alpha val="43137"/>
                    </a:srgbClr>
                  </a:outerShdw>
                </a:effectLst>
                <a:latin typeface="Georgia" pitchFamily="18" charset="0"/>
              </a:rPr>
              <a:t>29</a:t>
            </a:r>
            <a:r>
              <a:rPr lang="en-US" sz="2800" i="1" dirty="0" smtClean="0">
                <a:latin typeface="Georgia" pitchFamily="18" charset="0"/>
              </a:rPr>
              <a:t>If you belong to Christ, then you are Abraham’s seed, and heirs according to the promise.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descr="3 - 28 photo.jpg"/>
          <p:cNvPicPr>
            <a:picLocks noChangeAspect="1"/>
          </p:cNvPicPr>
          <p:nvPr/>
        </p:nvPicPr>
        <p:blipFill>
          <a:blip r:embed="rId2" cstate="print"/>
          <a:srcRect b="4167"/>
          <a:stretch>
            <a:fillRect/>
          </a:stretch>
        </p:blipFill>
        <p:spPr>
          <a:xfrm>
            <a:off x="1579418" y="436418"/>
            <a:ext cx="5985164" cy="5735782"/>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law served to keep the Children of God under guard, kept for the faith which would afterward be revealed.  To put it another way, it was like a tutor leading them to Christ where they could be justified by faith.  Once faith had arrived, the tutor was no longer over them (</a:t>
            </a:r>
            <a:r>
              <a:rPr lang="en-US" sz="2400" b="1" dirty="0" smtClean="0">
                <a:effectLst>
                  <a:outerShdw blurRad="38100" dist="38100" dir="2700000" algn="tl">
                    <a:srgbClr val="000000">
                      <a:alpha val="43137"/>
                    </a:srgbClr>
                  </a:outerShdw>
                </a:effectLst>
                <a:latin typeface="Cambria" pitchFamily="18" charset="0"/>
              </a:rPr>
              <a:t>3:23-25</a:t>
            </a:r>
            <a:r>
              <a:rPr lang="en-US" sz="2400" b="1" dirty="0" smtClean="0">
                <a:latin typeface="Cambria" pitchFamily="18" charset="0"/>
              </a:rPr>
              <a:t>).</a:t>
            </a:r>
          </a:p>
          <a:p>
            <a:pPr indent="457200">
              <a:spcAft>
                <a:spcPts val="1200"/>
              </a:spcAft>
            </a:pPr>
            <a:r>
              <a:rPr lang="en-US" sz="2400" b="1" dirty="0" smtClean="0">
                <a:latin typeface="Cambria" pitchFamily="18" charset="0"/>
              </a:rPr>
              <a:t>Paul then proceeds with a practical argument to prove we are justified by faith in Christ, which will be continued on into </a:t>
            </a:r>
            <a:r>
              <a:rPr lang="en-US" sz="2400" b="1" i="1" u="sng" dirty="0" smtClean="0">
                <a:latin typeface="Cambria" pitchFamily="18" charset="0"/>
              </a:rPr>
              <a:t>chapter</a:t>
            </a:r>
            <a:r>
              <a:rPr lang="en-US" sz="2400" b="1" dirty="0" smtClean="0">
                <a:latin typeface="Cambria" pitchFamily="18" charset="0"/>
              </a:rPr>
              <a:t> </a:t>
            </a:r>
            <a:r>
              <a:rPr lang="en-US" sz="2400" b="1" i="1" u="sng" dirty="0" smtClean="0">
                <a:latin typeface="Cambria" pitchFamily="18" charset="0"/>
              </a:rPr>
              <a:t>four</a:t>
            </a:r>
            <a:r>
              <a:rPr lang="en-US" sz="2400" b="1" dirty="0" smtClean="0">
                <a:latin typeface="Cambria" pitchFamily="18" charset="0"/>
              </a:rPr>
              <a:t>.  Through faith they have become sons of God in Christ, for in being baptized into Christ they had put on Christ (</a:t>
            </a:r>
            <a:r>
              <a:rPr lang="en-US" sz="2400" b="1" dirty="0" smtClean="0">
                <a:effectLst>
                  <a:outerShdw blurRad="38100" dist="38100" dir="2700000" algn="tl">
                    <a:srgbClr val="000000">
                      <a:alpha val="43137"/>
                    </a:srgbClr>
                  </a:outerShdw>
                </a:effectLst>
                <a:latin typeface="Cambria" pitchFamily="18" charset="0"/>
              </a:rPr>
              <a:t>3:26-27</a:t>
            </a:r>
            <a:r>
              <a:rPr lang="en-US" sz="2400" b="1" dirty="0" smtClean="0">
                <a:latin typeface="Cambria" pitchFamily="18" charset="0"/>
              </a:rPr>
              <a:t>).  Being in Christ, they are now one in Him, with all racial, social, and sexual distinctions removed as it pertains to salvation (</a:t>
            </a:r>
            <a:r>
              <a:rPr lang="en-US" sz="2400" b="1" dirty="0" smtClean="0">
                <a:effectLst>
                  <a:outerShdw blurRad="38100" dist="38100" dir="2700000" algn="tl">
                    <a:srgbClr val="000000">
                      <a:alpha val="43137"/>
                    </a:srgbClr>
                  </a:outerShdw>
                </a:effectLst>
                <a:latin typeface="Cambria" pitchFamily="18" charset="0"/>
              </a:rPr>
              <a:t>3:28</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Overview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Since all believers became one with each other, human distinctions lose their significance.  None is spiritually superior over another.  That is, a believing </a:t>
            </a:r>
            <a:r>
              <a:rPr lang="en-US" sz="2400" b="1" dirty="0" smtClean="0">
                <a:effectLst>
                  <a:outerShdw blurRad="38100" dist="38100" dir="2700000" algn="tl">
                    <a:srgbClr val="000000">
                      <a:alpha val="43137"/>
                    </a:srgbClr>
                  </a:outerShdw>
                </a:effectLst>
                <a:latin typeface="Cambria" pitchFamily="18" charset="0"/>
              </a:rPr>
              <a:t>Jew</a:t>
            </a:r>
            <a:r>
              <a:rPr lang="en-US" sz="2400" b="1" dirty="0" smtClean="0">
                <a:latin typeface="Cambria" pitchFamily="18" charset="0"/>
              </a:rPr>
              <a:t> is not more privileged before God than a believing </a:t>
            </a:r>
            <a:r>
              <a:rPr lang="en-US" sz="2400" b="1" dirty="0" smtClean="0">
                <a:effectLst>
                  <a:outerShdw blurRad="38100" dist="38100" dir="2700000" algn="tl">
                    <a:srgbClr val="000000">
                      <a:alpha val="43137"/>
                    </a:srgbClr>
                  </a:outerShdw>
                </a:effectLst>
                <a:latin typeface="Cambria" pitchFamily="18" charset="0"/>
              </a:rPr>
              <a:t>Gentile</a:t>
            </a:r>
            <a:r>
              <a:rPr lang="en-US" sz="2400" b="1" dirty="0" smtClean="0">
                <a:latin typeface="Cambria" pitchFamily="18" charset="0"/>
              </a:rPr>
              <a:t>; a believing </a:t>
            </a:r>
            <a:r>
              <a:rPr lang="en-US" sz="2400" b="1" dirty="0" smtClean="0">
                <a:effectLst>
                  <a:outerShdw blurRad="38100" dist="38100" dir="2700000" algn="tl">
                    <a:srgbClr val="000000">
                      <a:alpha val="43137"/>
                    </a:srgbClr>
                  </a:outerShdw>
                </a:effectLst>
                <a:latin typeface="Cambria" pitchFamily="18" charset="0"/>
              </a:rPr>
              <a:t>slave</a:t>
            </a:r>
            <a:r>
              <a:rPr lang="en-US" sz="2400" b="1" dirty="0" smtClean="0">
                <a:latin typeface="Cambria" pitchFamily="18" charset="0"/>
              </a:rPr>
              <a:t> does not rank higher than a believing </a:t>
            </a:r>
            <a:r>
              <a:rPr lang="en-US" sz="2400" b="1" dirty="0" smtClean="0">
                <a:effectLst>
                  <a:outerShdw blurRad="38100" dist="38100" dir="2700000" algn="tl">
                    <a:srgbClr val="000000">
                      <a:alpha val="43137"/>
                    </a:srgbClr>
                  </a:outerShdw>
                </a:effectLst>
                <a:latin typeface="Cambria" pitchFamily="18" charset="0"/>
              </a:rPr>
              <a:t>free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person</a:t>
            </a:r>
            <a:r>
              <a:rPr lang="en-US" sz="2400" b="1" dirty="0" smtClean="0">
                <a:latin typeface="Cambria" pitchFamily="18" charset="0"/>
              </a:rPr>
              <a:t>; a believing </a:t>
            </a:r>
            <a:r>
              <a:rPr lang="en-US" sz="2400" b="1" dirty="0" smtClean="0">
                <a:effectLst>
                  <a:outerShdw blurRad="38100" dist="38100" dir="2700000" algn="tl">
                    <a:srgbClr val="000000">
                      <a:alpha val="43137"/>
                    </a:srgbClr>
                  </a:outerShdw>
                </a:effectLst>
                <a:latin typeface="Cambria" pitchFamily="18" charset="0"/>
              </a:rPr>
              <a:t>man</a:t>
            </a:r>
            <a:r>
              <a:rPr lang="en-US" sz="2400" b="1" dirty="0" smtClean="0">
                <a:latin typeface="Cambria" pitchFamily="18" charset="0"/>
              </a:rPr>
              <a:t> is not superior to a believing </a:t>
            </a:r>
            <a:r>
              <a:rPr lang="en-US" sz="2400" b="1" dirty="0" smtClean="0">
                <a:effectLst>
                  <a:outerShdw blurRad="38100" dist="38100" dir="2700000" algn="tl">
                    <a:srgbClr val="000000">
                      <a:alpha val="43137"/>
                    </a:srgbClr>
                  </a:outerShdw>
                </a:effectLst>
                <a:latin typeface="Cambria" pitchFamily="18" charset="0"/>
              </a:rPr>
              <a:t>woman</a:t>
            </a:r>
            <a:r>
              <a:rPr lang="en-US" sz="2400" b="1" dirty="0" smtClean="0">
                <a:latin typeface="Cambria" pitchFamily="18" charset="0"/>
              </a:rPr>
              <a:t>.  </a:t>
            </a:r>
          </a:p>
          <a:p>
            <a:pPr indent="457200">
              <a:spcAft>
                <a:spcPts val="1200"/>
              </a:spcAft>
            </a:pPr>
            <a:r>
              <a:rPr lang="en-US" sz="2400" b="1" dirty="0" smtClean="0">
                <a:latin typeface="Cambria" pitchFamily="18" charset="0"/>
              </a:rPr>
              <a:t>Paul cut across these distinctions and stated that they do not exist in the body of Christ so far as spiritual privilege and position are concerned.  Elsewhere, while affirming the coequality of man and woman in Christ, Paul did nonetheless make it clear that there is a headship of the man over the woman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1Cor 11:3</a:t>
            </a:r>
            <a:r>
              <a:rPr lang="en-US" sz="2400" b="1" dirty="0" smtClean="0">
                <a:latin typeface="Cambria" pitchFamily="18" charset="0"/>
              </a:rPr>
              <a:t>) and that there are distinctions in the area of spiritual service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1Tim 2:12</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3:28 – 29</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357020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Believers in Christ are Abraham’s seed.  As Paul previously stated, Christ is the Seed of Abraham (</a:t>
            </a:r>
            <a:r>
              <a:rPr lang="en-US" sz="2400" b="1" dirty="0" smtClean="0">
                <a:effectLst>
                  <a:outerShdw blurRad="38100" dist="38100" dir="2700000" algn="tl">
                    <a:srgbClr val="000000">
                      <a:alpha val="43137"/>
                    </a:srgbClr>
                  </a:outerShdw>
                </a:effectLst>
                <a:latin typeface="Cambria" pitchFamily="18" charset="0"/>
              </a:rPr>
              <a:t>3:16, 19</a:t>
            </a:r>
            <a:r>
              <a:rPr lang="en-US" sz="2400" b="1" dirty="0" smtClean="0">
                <a:latin typeface="Cambria" pitchFamily="18" charset="0"/>
              </a:rPr>
              <a:t>); therefore being in Christ makes a believer a part of that seed and an heir of the promise to Abraham.  </a:t>
            </a:r>
          </a:p>
          <a:p>
            <a:pPr indent="457200">
              <a:spcAft>
                <a:spcPts val="1200"/>
              </a:spcAft>
            </a:pPr>
            <a:r>
              <a:rPr lang="en-US" sz="2400" b="1" dirty="0" smtClean="0">
                <a:latin typeface="Cambria" pitchFamily="18" charset="0"/>
              </a:rPr>
              <a:t>Any discussion of the seed of Abraham must first take into account his natural seed, the descendants of Jacob in the 12 tribes.  Within this natural seed there is a believing </a:t>
            </a:r>
            <a:r>
              <a:rPr lang="en-US" sz="2400" b="1" i="1" dirty="0" smtClean="0">
                <a:effectLst>
                  <a:outerShdw blurRad="38100" dist="38100" dir="2700000" algn="tl">
                    <a:srgbClr val="000000">
                      <a:alpha val="43137"/>
                    </a:srgbClr>
                  </a:outerShdw>
                </a:effectLst>
                <a:latin typeface="Cambria" pitchFamily="18" charset="0"/>
              </a:rPr>
              <a:t>remnant</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of Jews</a:t>
            </a:r>
            <a:r>
              <a:rPr lang="en-US" sz="2400" b="1" dirty="0" smtClean="0">
                <a:latin typeface="Cambria" pitchFamily="18" charset="0"/>
              </a:rPr>
              <a:t> who will one day inherit the Abrahamic promises directed specifically to them.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3:28 – 29</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But there is also the spiritual seed of Abraham who are not Jews.  These are the </a:t>
            </a:r>
            <a:r>
              <a:rPr lang="en-US" sz="2400" b="1" i="1" dirty="0" smtClean="0">
                <a:effectLst>
                  <a:outerShdw blurRad="38100" dist="38100" dir="2700000" algn="tl">
                    <a:srgbClr val="000000">
                      <a:alpha val="43137"/>
                    </a:srgbClr>
                  </a:outerShdw>
                </a:effectLst>
                <a:latin typeface="Cambria" pitchFamily="18" charset="0"/>
              </a:rPr>
              <a:t>Gentiles</a:t>
            </a:r>
            <a:r>
              <a:rPr lang="en-US" sz="2400" b="1" dirty="0" smtClean="0">
                <a:latin typeface="Cambria" pitchFamily="18" charset="0"/>
              </a:rPr>
              <a:t> who believe and become Abraham’s spiritual seed.  They inherit the promise of justification by faith as Paul explained earlier. </a:t>
            </a:r>
          </a:p>
          <a:p>
            <a:pPr indent="457200">
              <a:spcAft>
                <a:spcPts val="1200"/>
              </a:spcAft>
            </a:pPr>
            <a:r>
              <a:rPr lang="en-US" sz="2400" b="1" dirty="0" smtClean="0">
                <a:latin typeface="Cambria" pitchFamily="18" charset="0"/>
              </a:rPr>
              <a:t>To suggest, as </a:t>
            </a:r>
            <a:r>
              <a:rPr lang="en-US" sz="2400" b="1" dirty="0" smtClean="0">
                <a:effectLst>
                  <a:outerShdw blurRad="38100" dist="38100" dir="2700000" algn="tl">
                    <a:srgbClr val="000000">
                      <a:alpha val="43137"/>
                    </a:srgbClr>
                  </a:outerShdw>
                </a:effectLst>
                <a:latin typeface="Cambria" pitchFamily="18" charset="0"/>
              </a:rPr>
              <a:t>Amillennialists</a:t>
            </a:r>
            <a:r>
              <a:rPr lang="en-US" sz="2400" b="1" dirty="0" smtClean="0">
                <a:latin typeface="Cambria" pitchFamily="18" charset="0"/>
              </a:rPr>
              <a:t> do, that Gentile believers inherit the national promises given to the believing Jewish remnant—that the church thus </a:t>
            </a:r>
            <a:r>
              <a:rPr lang="en-US" sz="2400" b="1" i="1" dirty="0" smtClean="0">
                <a:effectLst>
                  <a:outerShdw blurRad="38100" dist="38100" dir="2700000" algn="tl">
                    <a:srgbClr val="000000">
                      <a:alpha val="43137"/>
                    </a:srgbClr>
                  </a:outerShdw>
                </a:effectLst>
                <a:latin typeface="Cambria" pitchFamily="18" charset="0"/>
              </a:rPr>
              <a:t>supplants</a:t>
            </a:r>
            <a:r>
              <a:rPr lang="en-US" sz="2400" b="1" dirty="0" smtClean="0">
                <a:latin typeface="Cambria" pitchFamily="18" charset="0"/>
              </a:rPr>
              <a:t> Israel or is the </a:t>
            </a:r>
            <a:r>
              <a:rPr lang="en-US" sz="2400" b="1" i="1" dirty="0" smtClean="0">
                <a:effectLst>
                  <a:outerShdw blurRad="38100" dist="38100" dir="2700000" algn="tl">
                    <a:srgbClr val="000000">
                      <a:alpha val="43137"/>
                    </a:srgbClr>
                  </a:outerShdw>
                </a:effectLst>
                <a:latin typeface="Cambria" pitchFamily="18" charset="0"/>
              </a:rPr>
              <a:t>“new Israel”</a:t>
            </a:r>
            <a:r>
              <a:rPr lang="en-US" sz="2400" b="1" dirty="0" smtClean="0">
                <a:latin typeface="Cambria" pitchFamily="18" charset="0"/>
              </a:rPr>
              <a:t>—is to read into these verses what is not there. </a:t>
            </a:r>
          </a:p>
          <a:p>
            <a:pPr indent="457200">
              <a:spcAft>
                <a:spcPts val="1200"/>
              </a:spcAft>
            </a:pPr>
            <a:r>
              <a:rPr lang="en-US" sz="2400" b="1" dirty="0" smtClean="0">
                <a:latin typeface="Cambria" pitchFamily="18" charset="0"/>
              </a:rPr>
              <a:t>All believers are heirs of the spiritual blessing that accompanied the Abrahamic Covenant—justification by faith.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3:28 – 29</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4:1 – 3</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2"/>
            <a:ext cx="8458200" cy="3385542"/>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a:t>
            </a:r>
            <a:r>
              <a:rPr lang="en-US" sz="2800" i="1" dirty="0" smtClean="0">
                <a:latin typeface="Georgia" pitchFamily="18" charset="0"/>
              </a:rPr>
              <a:t>What I am saying is that as long as an heir is underage, he is no different from a slave, although he owns the whole estate.  </a:t>
            </a:r>
            <a:r>
              <a:rPr lang="en-US" sz="2800" b="1" baseline="30000" dirty="0" smtClean="0">
                <a:effectLst>
                  <a:outerShdw blurRad="38100" dist="38100" dir="2700000" algn="tl">
                    <a:srgbClr val="000000">
                      <a:alpha val="43137"/>
                    </a:srgbClr>
                  </a:outerShdw>
                </a:effectLst>
                <a:latin typeface="Georgia" pitchFamily="18" charset="0"/>
              </a:rPr>
              <a:t>2</a:t>
            </a:r>
            <a:r>
              <a:rPr lang="en-US" sz="2800" i="1" dirty="0" smtClean="0">
                <a:latin typeface="Georgia" pitchFamily="18" charset="0"/>
              </a:rPr>
              <a:t>The heir is subject to guardians and trustees until the time set by his father.  </a:t>
            </a:r>
            <a:r>
              <a:rPr lang="en-US" sz="2800" b="1" baseline="30000" dirty="0" smtClean="0">
                <a:effectLst>
                  <a:outerShdw blurRad="38100" dist="38100" dir="2700000" algn="tl">
                    <a:srgbClr val="000000">
                      <a:alpha val="43137"/>
                    </a:srgbClr>
                  </a:outerShdw>
                </a:effectLst>
                <a:latin typeface="Georgia" pitchFamily="18" charset="0"/>
              </a:rPr>
              <a:t>3</a:t>
            </a:r>
            <a:r>
              <a:rPr lang="en-US" sz="2800" i="1" dirty="0" smtClean="0">
                <a:latin typeface="Georgia" pitchFamily="18" charset="0"/>
              </a:rPr>
              <a:t>So also, when we were underage, we were in slavery under the elemental spiritual forces of the world.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expands on the analogy of a child’s coming of age (</a:t>
            </a:r>
            <a:r>
              <a:rPr lang="en-US" sz="2400" b="1" dirty="0" smtClean="0">
                <a:effectLst>
                  <a:outerShdw blurRad="38100" dist="38100" dir="2700000" algn="tl">
                    <a:srgbClr val="000000">
                      <a:alpha val="43137"/>
                    </a:srgbClr>
                  </a:outerShdw>
                </a:effectLst>
                <a:latin typeface="Cambria" pitchFamily="18" charset="0"/>
              </a:rPr>
              <a:t>3:24–26</a:t>
            </a:r>
            <a:r>
              <a:rPr lang="en-US" sz="2400" b="1" dirty="0" smtClean="0">
                <a:latin typeface="Cambria" pitchFamily="18" charset="0"/>
              </a:rPr>
              <a:t>), contrasting believers’ lives before salvation (as children and servants), with their lives after salvation (as adults and sons).  </a:t>
            </a:r>
          </a:p>
          <a:p>
            <a:pPr indent="457200">
              <a:spcAft>
                <a:spcPts val="1200"/>
              </a:spcAft>
            </a:pPr>
            <a:r>
              <a:rPr lang="en-US" sz="2400" b="1" dirty="0" smtClean="0">
                <a:latin typeface="Cambria" pitchFamily="18" charset="0"/>
              </a:rPr>
              <a:t>Both Paul’s Jewish and Gentile readers readily understood this imagery, since the Jews, Greeks, and Romans all had a ceremony to mark a child’s coming of age.     </a:t>
            </a:r>
          </a:p>
          <a:p>
            <a:pPr indent="457200">
              <a:spcAft>
                <a:spcPts val="1200"/>
              </a:spcAft>
            </a:pPr>
            <a:r>
              <a:rPr lang="en-US" sz="2400" b="1" dirty="0" smtClean="0">
                <a:latin typeface="Cambria" pitchFamily="18" charset="0"/>
              </a:rPr>
              <a:t>The Greek word for child refers to a child too young to talk; a minor, spiritually and intellectually immature and not ready for the privileges and responsibilities of adulthood.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4:1 – 3</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Guardians</a:t>
            </a:r>
            <a:r>
              <a:rPr lang="en-US" sz="2400" b="1" dirty="0" smtClean="0">
                <a:latin typeface="Cambria" pitchFamily="18" charset="0"/>
              </a:rPr>
              <a:t>” were slaves entrusted with the care of underage boys, while “</a:t>
            </a:r>
            <a:r>
              <a:rPr lang="en-US" sz="2400" b="1" dirty="0" smtClean="0">
                <a:effectLst>
                  <a:outerShdw blurRad="38100" dist="38100" dir="2700000" algn="tl">
                    <a:srgbClr val="000000">
                      <a:alpha val="43137"/>
                    </a:srgbClr>
                  </a:outerShdw>
                </a:effectLst>
                <a:latin typeface="Cambria" pitchFamily="18" charset="0"/>
              </a:rPr>
              <a:t>trustees</a:t>
            </a:r>
            <a:r>
              <a:rPr lang="en-US" sz="2400" b="1" dirty="0" smtClean="0">
                <a:latin typeface="Cambria" pitchFamily="18" charset="0"/>
              </a:rPr>
              <a:t>” managed their property for them until they came of age (</a:t>
            </a:r>
            <a:r>
              <a:rPr lang="en-US" sz="2400" b="1" dirty="0" smtClean="0">
                <a:effectLst>
                  <a:outerShdw blurRad="38100" dist="38100" dir="2700000" algn="tl">
                    <a:srgbClr val="000000">
                      <a:alpha val="43137"/>
                    </a:srgbClr>
                  </a:outerShdw>
                </a:effectLst>
                <a:latin typeface="Cambria" pitchFamily="18" charset="0"/>
              </a:rPr>
              <a:t>4:2</a:t>
            </a:r>
            <a:r>
              <a:rPr lang="en-US" sz="2400" b="1" dirty="0" smtClean="0">
                <a:latin typeface="Cambria" pitchFamily="18" charset="0"/>
              </a:rPr>
              <a:t>).  </a:t>
            </a:r>
          </a:p>
          <a:p>
            <a:pPr indent="457200">
              <a:spcAft>
                <a:spcPts val="1200"/>
              </a:spcAft>
            </a:pPr>
            <a:r>
              <a:rPr lang="en-US" sz="2400" b="1" dirty="0" smtClean="0">
                <a:latin typeface="Cambria" pitchFamily="18" charset="0"/>
              </a:rPr>
              <a:t>Along with the </a:t>
            </a:r>
            <a:r>
              <a:rPr lang="en-US" sz="2400" b="1" u="sng" dirty="0" smtClean="0">
                <a:effectLst>
                  <a:outerShdw blurRad="38100" dist="38100" dir="2700000" algn="tl">
                    <a:srgbClr val="000000">
                      <a:alpha val="43137"/>
                    </a:srgbClr>
                  </a:outerShdw>
                </a:effectLst>
                <a:latin typeface="Cambria" pitchFamily="18" charset="0"/>
              </a:rPr>
              <a:t>tutor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3:24</a:t>
            </a:r>
            <a:r>
              <a:rPr lang="en-US" sz="2400" b="1" dirty="0" smtClean="0">
                <a:latin typeface="Cambria" pitchFamily="18" charset="0"/>
              </a:rPr>
              <a:t>), they had almost complete charge of the child—so that, for all practical purposes, a child under their care did not differ from a slave.  </a:t>
            </a:r>
          </a:p>
          <a:p>
            <a:pPr indent="457200">
              <a:spcAft>
                <a:spcPts val="1200"/>
              </a:spcAft>
            </a:pPr>
            <a:r>
              <a:rPr lang="en-US" sz="2400" b="1" dirty="0" smtClean="0">
                <a:latin typeface="Cambria" pitchFamily="18" charset="0"/>
              </a:rPr>
              <a:t>Paul applies this illustration in order to show the contrast between the believers’ former position and what they now enjoy.  Formerly, in their state of spiritual immaturity (when we were children), they were like slaves. The scope of that slavery was described as being under the basic principles (</a:t>
            </a:r>
            <a:r>
              <a:rPr lang="en-US" sz="2400" b="1" i="1" dirty="0" smtClean="0">
                <a:latin typeface="Cambria" pitchFamily="18" charset="0"/>
              </a:rPr>
              <a:t>elements</a:t>
            </a:r>
            <a:r>
              <a:rPr lang="en-US" sz="2400" b="1" dirty="0" smtClean="0">
                <a:latin typeface="Cambria" pitchFamily="18" charset="0"/>
              </a:rPr>
              <a:t>) of the world.  Both Jew and Gentile were </a:t>
            </a:r>
            <a:r>
              <a:rPr lang="en-US" sz="2400" b="1" u="sng" dirty="0" smtClean="0">
                <a:effectLst>
                  <a:outerShdw blurRad="38100" dist="38100" dir="2700000" algn="tl">
                    <a:srgbClr val="000000">
                      <a:alpha val="43137"/>
                    </a:srgbClr>
                  </a:outerShdw>
                </a:effectLst>
                <a:latin typeface="Cambria" pitchFamily="18" charset="0"/>
              </a:rPr>
              <a:t>enslaved</a:t>
            </a:r>
            <a:r>
              <a:rPr lang="en-US" sz="2400" b="1" dirty="0" smtClean="0">
                <a:latin typeface="Cambria" pitchFamily="18" charset="0"/>
              </a:rPr>
              <a:t> until Christ came to emancipate them.</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4:1 – 3</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4:4 – 7</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2"/>
            <a:ext cx="8458200" cy="3816429"/>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4</a:t>
            </a:r>
            <a:r>
              <a:rPr lang="en-US" sz="2800" i="1" dirty="0" smtClean="0">
                <a:latin typeface="Georgia" pitchFamily="18" charset="0"/>
              </a:rPr>
              <a:t>But when the set time had fully come, God sent his Son, born of a woman, born under the law,  </a:t>
            </a:r>
            <a:r>
              <a:rPr lang="en-US" sz="2800" b="1" baseline="30000" dirty="0" smtClean="0">
                <a:effectLst>
                  <a:outerShdw blurRad="38100" dist="38100" dir="2700000" algn="tl">
                    <a:srgbClr val="000000">
                      <a:alpha val="43137"/>
                    </a:srgbClr>
                  </a:outerShdw>
                </a:effectLst>
                <a:latin typeface="Georgia" pitchFamily="18" charset="0"/>
              </a:rPr>
              <a:t>5</a:t>
            </a:r>
            <a:r>
              <a:rPr lang="en-US" sz="2800" i="1" dirty="0" smtClean="0">
                <a:latin typeface="Georgia" pitchFamily="18" charset="0"/>
              </a:rPr>
              <a:t>to redeem those under the law, that we might receive adoption to sonship.  </a:t>
            </a:r>
            <a:r>
              <a:rPr lang="en-US" sz="2800" b="1" baseline="30000" dirty="0" smtClean="0">
                <a:effectLst>
                  <a:outerShdw blurRad="38100" dist="38100" dir="2700000" algn="tl">
                    <a:srgbClr val="000000">
                      <a:alpha val="43137"/>
                    </a:srgbClr>
                  </a:outerShdw>
                </a:effectLst>
                <a:latin typeface="Georgia" pitchFamily="18" charset="0"/>
              </a:rPr>
              <a:t>6</a:t>
            </a:r>
            <a:r>
              <a:rPr lang="en-US" sz="2800" i="1" dirty="0" smtClean="0">
                <a:latin typeface="Georgia" pitchFamily="18" charset="0"/>
              </a:rPr>
              <a:t>Because you are his sons, God sent the Spirit of his Son into our hearts, the Spirit who calls out, “Abba, Father.”  </a:t>
            </a:r>
            <a:r>
              <a:rPr lang="en-US" sz="2800" b="1" baseline="30000" dirty="0" smtClean="0">
                <a:effectLst>
                  <a:outerShdw blurRad="38100" dist="38100" dir="2700000" algn="tl">
                    <a:srgbClr val="000000">
                      <a:alpha val="43137"/>
                    </a:srgbClr>
                  </a:outerShdw>
                </a:effectLst>
                <a:latin typeface="Georgia" pitchFamily="18" charset="0"/>
              </a:rPr>
              <a:t>7</a:t>
            </a:r>
            <a:r>
              <a:rPr lang="en-US" sz="2800" i="1" dirty="0" smtClean="0">
                <a:latin typeface="Georgia" pitchFamily="18" charset="0"/>
              </a:rPr>
              <a:t>So you are no longer a slave, but God’s child; and since you are his child, God has made you also an heir.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God’s timetable, when the exact religious, cultural, and political conditions demanded by His perfect plan were in place, Jesus came into the world </a:t>
            </a:r>
            <a:r>
              <a:rPr lang="en-US" sz="24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“God sent forth His   Son . . .”  </a:t>
            </a:r>
            <a:r>
              <a:rPr lang="en-US" sz="2400" b="1" dirty="0" smtClean="0">
                <a:latin typeface="Cambria" pitchFamily="18" charset="0"/>
              </a:rPr>
              <a:t>God marks the fact that divine intervention brought hope and freedom to mankind.  </a:t>
            </a:r>
          </a:p>
          <a:p>
            <a:pPr indent="457200">
              <a:spcAft>
                <a:spcPts val="1200"/>
              </a:spcAft>
            </a:pPr>
            <a:r>
              <a:rPr lang="en-US" sz="2400" b="1" dirty="0" smtClean="0">
                <a:latin typeface="Cambria" pitchFamily="18" charset="0"/>
              </a:rPr>
              <a:t>As a father set the time for the ceremony of his son becoming of age and being released from the </a:t>
            </a:r>
            <a:r>
              <a:rPr lang="en-US" sz="2400" b="1" i="1" dirty="0" smtClean="0">
                <a:effectLst>
                  <a:outerShdw blurRad="38100" dist="38100" dir="2700000" algn="tl">
                    <a:srgbClr val="000000">
                      <a:alpha val="43137"/>
                    </a:srgbClr>
                  </a:outerShdw>
                </a:effectLst>
                <a:latin typeface="Cambria" pitchFamily="18" charset="0"/>
              </a:rPr>
              <a:t>guardians</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trustees</a:t>
            </a:r>
            <a:r>
              <a:rPr lang="en-US" sz="2400" b="1" dirty="0" smtClean="0">
                <a:latin typeface="Cambria" pitchFamily="18" charset="0"/>
              </a:rPr>
              <a:t>, and </a:t>
            </a:r>
            <a:r>
              <a:rPr lang="en-US" sz="2400" b="1" i="1" dirty="0" smtClean="0">
                <a:effectLst>
                  <a:outerShdw blurRad="38100" dist="38100" dir="2700000" algn="tl">
                    <a:srgbClr val="000000">
                      <a:alpha val="43137"/>
                    </a:srgbClr>
                  </a:outerShdw>
                </a:effectLst>
                <a:latin typeface="Cambria" pitchFamily="18" charset="0"/>
              </a:rPr>
              <a:t>tutors</a:t>
            </a:r>
            <a:r>
              <a:rPr lang="en-US" sz="2400" b="1" dirty="0" smtClean="0">
                <a:latin typeface="Cambria" pitchFamily="18" charset="0"/>
              </a:rPr>
              <a:t>, so God sent His Son at the precise moment to bring all who believe out from under bondage to the law.  That the Father sent Jesus into the world teaches His </a:t>
            </a:r>
            <a:r>
              <a:rPr lang="en-US" sz="2400" b="1" i="1" dirty="0" smtClean="0">
                <a:effectLst>
                  <a:outerShdw blurRad="38100" dist="38100" dir="2700000" algn="tl">
                    <a:srgbClr val="000000">
                      <a:alpha val="43137"/>
                    </a:srgbClr>
                  </a:outerShdw>
                </a:effectLst>
                <a:latin typeface="Cambria" pitchFamily="18" charset="0"/>
              </a:rPr>
              <a:t>pre-existence</a:t>
            </a:r>
            <a:r>
              <a:rPr lang="en-US" sz="2400" b="1" dirty="0" smtClean="0">
                <a:latin typeface="Cambria" pitchFamily="18" charset="0"/>
              </a:rPr>
              <a:t> as the eternal second member of the Trinity.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4:4 – 7</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047536"/>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“Born of a woman . . .”</a:t>
            </a:r>
            <a:r>
              <a:rPr lang="en-US" sz="2400" b="1" i="1" dirty="0" smtClean="0">
                <a:latin typeface="Cambria" pitchFamily="18" charset="0"/>
              </a:rPr>
              <a:t>  </a:t>
            </a:r>
            <a:r>
              <a:rPr lang="en-US" sz="2400" b="1" dirty="0" smtClean="0">
                <a:latin typeface="Cambria" pitchFamily="18" charset="0"/>
              </a:rPr>
              <a:t>This emphasizes Jesus’ full humanity, not merely His virgin birth.  Jesus had to be fully God for His sacrifice to be of the </a:t>
            </a:r>
            <a:r>
              <a:rPr lang="en-US" sz="2400" b="1" i="1" dirty="0" smtClean="0">
                <a:effectLst>
                  <a:outerShdw blurRad="38100" dist="38100" dir="2700000" algn="tl">
                    <a:srgbClr val="000000">
                      <a:alpha val="43137"/>
                    </a:srgbClr>
                  </a:outerShdw>
                </a:effectLst>
                <a:latin typeface="Cambria" pitchFamily="18" charset="0"/>
              </a:rPr>
              <a:t>infinite worth</a:t>
            </a:r>
            <a:r>
              <a:rPr lang="en-US" sz="2400" b="1" dirty="0" smtClean="0">
                <a:latin typeface="Cambria" pitchFamily="18" charset="0"/>
              </a:rPr>
              <a:t> needed to atone for sin.  But, He </a:t>
            </a:r>
            <a:r>
              <a:rPr lang="en-US" sz="2400" b="1" i="1" u="sng" dirty="0" smtClean="0">
                <a:latin typeface="Cambria" pitchFamily="18" charset="0"/>
              </a:rPr>
              <a:t>also</a:t>
            </a:r>
            <a:r>
              <a:rPr lang="en-US" sz="2400" b="1" dirty="0" smtClean="0">
                <a:latin typeface="Cambria" pitchFamily="18" charset="0"/>
              </a:rPr>
              <a:t> had to be fully man so He could take upon Himself the penalty of sin as </a:t>
            </a:r>
            <a:r>
              <a:rPr lang="en-US" sz="2400" b="1" i="1" dirty="0" smtClean="0">
                <a:effectLst>
                  <a:outerShdw blurRad="38100" dist="38100" dir="2700000" algn="tl">
                    <a:srgbClr val="000000">
                      <a:alpha val="43137"/>
                    </a:srgbClr>
                  </a:outerShdw>
                </a:effectLst>
                <a:latin typeface="Cambria" pitchFamily="18" charset="0"/>
              </a:rPr>
              <a:t>the substitute</a:t>
            </a:r>
            <a:r>
              <a:rPr lang="en-US" sz="2400" b="1" dirty="0" smtClean="0">
                <a:latin typeface="Cambria" pitchFamily="18" charset="0"/>
              </a:rPr>
              <a:t> for man.</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“Made under the law.”</a:t>
            </a:r>
            <a:r>
              <a:rPr lang="en-US" sz="2400" b="1" dirty="0" smtClean="0">
                <a:latin typeface="Cambria" pitchFamily="18" charset="0"/>
              </a:rPr>
              <a:t>  Like all men, Jesus was obligated to obey God’s law.  Unlike anyone else, however, He perfectly kept that law, fulfilled it, and finally paid its curse.  He sinlessness made Him the unblemished sacrifice for sins, who “fulfilled all righteousness.”  That is, Jesus perfectly obeyed God in everything.  That perfect righteousness is what is </a:t>
            </a:r>
            <a:r>
              <a:rPr lang="en-US" sz="2400" b="1" i="1" dirty="0" smtClean="0">
                <a:effectLst>
                  <a:outerShdw blurRad="38100" dist="38100" dir="2700000" algn="tl">
                    <a:srgbClr val="000000">
                      <a:alpha val="43137"/>
                    </a:srgbClr>
                  </a:outerShdw>
                </a:effectLst>
                <a:latin typeface="Cambria" pitchFamily="18" charset="0"/>
              </a:rPr>
              <a:t>imputed</a:t>
            </a:r>
            <a:r>
              <a:rPr lang="en-US" sz="2400" b="1" dirty="0" smtClean="0">
                <a:latin typeface="Cambria" pitchFamily="18" charset="0"/>
              </a:rPr>
              <a:t> to those who believe in Him (</a:t>
            </a:r>
            <a:r>
              <a:rPr lang="en-US" sz="2400" b="1" dirty="0" smtClean="0">
                <a:effectLst>
                  <a:outerShdw blurRad="38100" dist="38100" dir="2700000" algn="tl">
                    <a:srgbClr val="000000">
                      <a:alpha val="43137"/>
                    </a:srgbClr>
                  </a:outerShdw>
                </a:effectLst>
                <a:latin typeface="Cambria" pitchFamily="18" charset="0"/>
              </a:rPr>
              <a:t>4:4</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4:4 – 7</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01424"/>
          </a:xfrm>
          <a:prstGeom prst="rect">
            <a:avLst/>
          </a:prstGeom>
          <a:noFill/>
          <a:effectLst/>
        </p:spPr>
        <p:txBody>
          <a:bodyPr wrap="square" rtlCol="0">
            <a:spAutoFit/>
          </a:bodyPr>
          <a:lstStyle/>
          <a:p>
            <a:pPr indent="457200">
              <a:spcAft>
                <a:spcPts val="1200"/>
              </a:spcAft>
            </a:pPr>
            <a:r>
              <a:rPr lang="en-US" sz="2400" b="1" i="1" dirty="0" smtClean="0">
                <a:latin typeface="Cambria" pitchFamily="18" charset="0"/>
              </a:rPr>
              <a:t>The purpose of Christ’s coming was </a:t>
            </a:r>
            <a:r>
              <a:rPr lang="en-US" sz="2400" b="1" i="1" u="sng" dirty="0" smtClean="0">
                <a:latin typeface="Cambria" pitchFamily="18" charset="0"/>
              </a:rPr>
              <a:t>twofold</a:t>
            </a:r>
            <a:r>
              <a:rPr lang="en-US" sz="2400" b="1" i="1" dirty="0" smtClean="0">
                <a:latin typeface="Cambria" pitchFamily="18" charset="0"/>
              </a:rPr>
              <a:t>:</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He came to “redeem those who were under the Law” (</a:t>
            </a:r>
            <a:r>
              <a:rPr lang="en-US" sz="2400" b="1" dirty="0" smtClean="0">
                <a:effectLst>
                  <a:outerShdw blurRad="38100" dist="38100" dir="2700000" algn="tl">
                    <a:srgbClr val="000000">
                      <a:alpha val="43137"/>
                    </a:srgbClr>
                  </a:outerShdw>
                </a:effectLst>
                <a:latin typeface="Cambria" pitchFamily="18" charset="0"/>
              </a:rPr>
              <a:t>4:5</a:t>
            </a:r>
            <a:r>
              <a:rPr lang="en-US" sz="2400" b="1" dirty="0" smtClean="0">
                <a:latin typeface="Cambria" pitchFamily="18" charset="0"/>
              </a:rPr>
              <a:t>).  To “</a:t>
            </a:r>
            <a:r>
              <a:rPr lang="en-US" sz="2400" b="1" dirty="0" smtClean="0">
                <a:effectLst>
                  <a:outerShdw blurRad="38100" dist="38100" dir="2700000" algn="tl">
                    <a:srgbClr val="000000">
                      <a:alpha val="43137"/>
                    </a:srgbClr>
                  </a:outerShdw>
                </a:effectLst>
                <a:latin typeface="Cambria" pitchFamily="18" charset="0"/>
              </a:rPr>
              <a:t>redeem</a:t>
            </a:r>
            <a:r>
              <a:rPr lang="en-US" sz="2400" b="1" dirty="0" smtClean="0">
                <a:latin typeface="Cambria" pitchFamily="18" charset="0"/>
              </a:rPr>
              <a:t>” means to buy out of slavery.  So Jesus, by His perfect life and sacrificial death, purchased us from the slave block of the Law.  Now we’re no longer slaves but sons and daughters of God.  Since Christ redeemed and set free those who were under the Law, why should Gentile converts now wish to be placed under it?</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Christ Incarnation and death secured for believers the full rights of sons (</a:t>
            </a:r>
            <a:r>
              <a:rPr lang="en-US" sz="2400" b="1" dirty="0" smtClean="0">
                <a:effectLst>
                  <a:outerShdw blurRad="38100" dist="38100" dir="2700000" algn="tl">
                    <a:srgbClr val="000000">
                      <a:alpha val="43137"/>
                    </a:srgbClr>
                  </a:outerShdw>
                </a:effectLst>
                <a:latin typeface="Cambria" pitchFamily="18" charset="0"/>
              </a:rPr>
              <a:t>adoption</a:t>
            </a:r>
            <a:r>
              <a:rPr lang="en-US" sz="2400" b="1" dirty="0" smtClean="0">
                <a:latin typeface="Cambria" pitchFamily="18" charset="0"/>
              </a:rPr>
              <a:t>).  All the enjoyments and privileges of a mature son in a family belong to those who have entered into the benefits of Christ’s redemptive work.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4:4 – 7</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Being in Christ also makes them Abraham's seed and thereby heirs according to the promise God made to him (</a:t>
            </a:r>
            <a:r>
              <a:rPr lang="en-US" sz="2400" b="1" dirty="0" smtClean="0">
                <a:effectLst>
                  <a:outerShdw blurRad="38100" dist="38100" dir="2700000" algn="tl">
                    <a:srgbClr val="000000">
                      <a:alpha val="43137"/>
                    </a:srgbClr>
                  </a:outerShdw>
                </a:effectLst>
                <a:latin typeface="Cambria" pitchFamily="18" charset="0"/>
              </a:rPr>
              <a:t>3:29</a:t>
            </a:r>
            <a:r>
              <a:rPr lang="en-US" sz="2400" b="1" dirty="0" smtClean="0">
                <a:latin typeface="Cambria" pitchFamily="18" charset="0"/>
              </a:rPr>
              <a:t>).  </a:t>
            </a:r>
            <a:endParaRPr lang="en-US" sz="2400" b="1" i="1" u="sng" dirty="0" smtClean="0">
              <a:latin typeface="Cambria" pitchFamily="18" charset="0"/>
            </a:endParaRPr>
          </a:p>
          <a:p>
            <a:pPr indent="457200">
              <a:spcAft>
                <a:spcPts val="1200"/>
              </a:spcAft>
            </a:pPr>
            <a:r>
              <a:rPr lang="en-US" sz="2400" b="1" i="1" u="sng" dirty="0" smtClean="0">
                <a:latin typeface="Cambria" pitchFamily="18" charset="0"/>
              </a:rPr>
              <a:t>Chapter</a:t>
            </a:r>
            <a:r>
              <a:rPr lang="en-US" sz="2400" b="1" dirty="0" smtClean="0">
                <a:latin typeface="Cambria" pitchFamily="18" charset="0"/>
              </a:rPr>
              <a:t> </a:t>
            </a:r>
            <a:r>
              <a:rPr lang="en-US" sz="2400" b="1" i="1" u="sng" dirty="0" smtClean="0">
                <a:latin typeface="Cambria" pitchFamily="18" charset="0"/>
              </a:rPr>
              <a:t>three</a:t>
            </a:r>
            <a:r>
              <a:rPr lang="en-US" sz="2400" b="1" dirty="0" smtClean="0">
                <a:latin typeface="Cambria" pitchFamily="18" charset="0"/>
              </a:rPr>
              <a:t> ended with Paul making a practical argument, that by faith they had become the sons of God, the true seed of Abraham and heirs of the promise, when they put on Christ in baptism.  </a:t>
            </a:r>
          </a:p>
          <a:p>
            <a:pPr indent="457200">
              <a:spcAft>
                <a:spcPts val="1200"/>
              </a:spcAft>
            </a:pPr>
            <a:r>
              <a:rPr lang="en-US" sz="2400" b="1" dirty="0" smtClean="0">
                <a:latin typeface="Cambria" pitchFamily="18" charset="0"/>
              </a:rPr>
              <a:t>In </a:t>
            </a:r>
            <a:r>
              <a:rPr lang="en-US" sz="2400" b="1" i="1" u="sng" dirty="0" smtClean="0">
                <a:latin typeface="Cambria" pitchFamily="18" charset="0"/>
              </a:rPr>
              <a:t>chapter</a:t>
            </a:r>
            <a:r>
              <a:rPr lang="en-US" sz="2400" b="1" i="1" dirty="0" smtClean="0">
                <a:latin typeface="Cambria" pitchFamily="18" charset="0"/>
              </a:rPr>
              <a:t> </a:t>
            </a:r>
            <a:r>
              <a:rPr lang="en-US" sz="2400" b="1" i="1" u="sng" dirty="0" smtClean="0">
                <a:latin typeface="Cambria" pitchFamily="18" charset="0"/>
              </a:rPr>
              <a:t>four</a:t>
            </a:r>
            <a:r>
              <a:rPr lang="en-US" sz="2400" b="1" dirty="0" smtClean="0">
                <a:latin typeface="Cambria" pitchFamily="18" charset="0"/>
              </a:rPr>
              <a:t>, Paul continues and concludes his defense of the gospel of justification by faith in Christ, in contrast to seeking justification by the works of the Law.  The practical argument continues in the first part of chapter four as Paul describes the condition of those under the Law prior to the coming of Christ.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Overview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00">
            <a:alpha val="25000"/>
          </a:srgbClr>
        </a:solidFill>
        <a:effectLst/>
      </p:bgPr>
    </p:bg>
    <p:spTree>
      <p:nvGrpSpPr>
        <p:cNvPr id="1" name=""/>
        <p:cNvGrpSpPr/>
        <p:nvPr/>
      </p:nvGrpSpPr>
      <p:grpSpPr>
        <a:xfrm>
          <a:off x="0" y="0"/>
          <a:ext cx="0" cy="0"/>
          <a:chOff x="0" y="0"/>
          <a:chExt cx="0" cy="0"/>
        </a:xfrm>
      </p:grpSpPr>
      <p:pic>
        <p:nvPicPr>
          <p:cNvPr id="3" name="Picture 2" descr="4 - 7 slave.jpg"/>
          <p:cNvPicPr>
            <a:picLocks noChangeAspect="1"/>
          </p:cNvPicPr>
          <p:nvPr/>
        </p:nvPicPr>
        <p:blipFill>
          <a:blip r:embed="rId2" cstate="print"/>
          <a:srcRect b="7031"/>
          <a:stretch>
            <a:fillRect/>
          </a:stretch>
        </p:blipFill>
        <p:spPr>
          <a:xfrm>
            <a:off x="685800" y="914400"/>
            <a:ext cx="7868450" cy="48768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 God the Father not only sent His Son; God also sent the Holy Spirit.  Thus the full </a:t>
            </a:r>
            <a:r>
              <a:rPr lang="en-US" sz="2400" b="1" dirty="0" smtClean="0">
                <a:effectLst>
                  <a:outerShdw blurRad="38100" dist="38100" dir="2700000" algn="tl">
                    <a:srgbClr val="000000">
                      <a:alpha val="43137"/>
                    </a:srgbClr>
                  </a:outerShdw>
                </a:effectLst>
                <a:latin typeface="Cambria" pitchFamily="18" charset="0"/>
              </a:rPr>
              <a:t>Trinity</a:t>
            </a:r>
            <a:r>
              <a:rPr lang="en-US" sz="2400" b="1" dirty="0" smtClean="0">
                <a:latin typeface="Cambria" pitchFamily="18" charset="0"/>
              </a:rPr>
              <a:t> is involved in the work of salvation.  The Holy Spirit is a gift of God to every believer because of sonship.  No sons or daughters lack the Spirit. </a:t>
            </a:r>
          </a:p>
          <a:p>
            <a:pPr indent="457200">
              <a:spcAft>
                <a:spcPts val="1200"/>
              </a:spcAft>
            </a:pPr>
            <a:r>
              <a:rPr lang="en-US" sz="2400" b="1" dirty="0" smtClean="0">
                <a:latin typeface="Cambria" pitchFamily="18" charset="0"/>
              </a:rPr>
              <a:t>Further, the Holy Spirit is present within each believer’s heart to give evidence of one’s position in God’s family. The Holy Spirit moves the believer to pray to God, addressing Him as Abba, Father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Rom. 8:15</a:t>
            </a:r>
            <a:r>
              <a:rPr lang="en-US" sz="2400" b="1" dirty="0" smtClean="0">
                <a:latin typeface="Cambria" pitchFamily="18" charset="0"/>
              </a:rPr>
              <a:t>). </a:t>
            </a:r>
          </a:p>
          <a:p>
            <a:pPr indent="457200">
              <a:spcAft>
                <a:spcPts val="1200"/>
              </a:spcAft>
            </a:pPr>
            <a:r>
              <a:rPr lang="en-US" sz="2400" b="1" dirty="0" smtClean="0">
                <a:latin typeface="Cambria" pitchFamily="18" charset="0"/>
              </a:rPr>
              <a:t>The word </a:t>
            </a:r>
            <a:r>
              <a:rPr lang="en-US" sz="2400" b="1" dirty="0" smtClean="0">
                <a:effectLst>
                  <a:outerShdw blurRad="38100" dist="38100" dir="2700000" algn="tl">
                    <a:srgbClr val="000000">
                      <a:alpha val="43137"/>
                    </a:srgbClr>
                  </a:outerShdw>
                </a:effectLst>
                <a:latin typeface="Cambria" pitchFamily="18" charset="0"/>
              </a:rPr>
              <a:t>“Abba”</a:t>
            </a:r>
            <a:r>
              <a:rPr lang="en-US" sz="2400" b="1" dirty="0" smtClean="0">
                <a:latin typeface="Cambria" pitchFamily="18" charset="0"/>
              </a:rPr>
              <a:t> is the Aramaic word for </a:t>
            </a:r>
            <a:r>
              <a:rPr lang="en-US" sz="2400" b="1" dirty="0" smtClean="0">
                <a:effectLst>
                  <a:outerShdw blurRad="38100" dist="38100" dir="2700000" algn="tl">
                    <a:srgbClr val="000000">
                      <a:alpha val="43137"/>
                    </a:srgbClr>
                  </a:outerShdw>
                </a:effectLst>
                <a:latin typeface="Cambria" pitchFamily="18" charset="0"/>
              </a:rPr>
              <a:t>“Father.”</a:t>
            </a:r>
            <a:r>
              <a:rPr lang="en-US" sz="2400" b="1" dirty="0" smtClean="0">
                <a:latin typeface="Cambria" pitchFamily="18" charset="0"/>
              </a:rPr>
              <a:t>  It is a term of endearment used by small children in addressing their fathers.  It is appropriate to see its similarity to the English word </a:t>
            </a:r>
            <a:r>
              <a:rPr lang="en-US" sz="2400" b="1" dirty="0" smtClean="0">
                <a:effectLst>
                  <a:outerShdw blurRad="38100" dist="38100" dir="2700000" algn="tl">
                    <a:srgbClr val="000000">
                      <a:alpha val="43137"/>
                    </a:srgbClr>
                  </a:outerShdw>
                </a:effectLst>
                <a:latin typeface="Cambria" pitchFamily="18" charset="0"/>
              </a:rPr>
              <a:t>“Daddy.”</a:t>
            </a:r>
            <a:r>
              <a:rPr lang="en-US" sz="2400" b="1" dirty="0" smtClean="0">
                <a:latin typeface="Cambria" pitchFamily="18" charset="0"/>
              </a:rPr>
              <a:t>  Used by Christ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Mark 14:36</a:t>
            </a:r>
            <a:r>
              <a:rPr lang="en-US" sz="2400" b="1" dirty="0" smtClean="0">
                <a:latin typeface="Cambria" pitchFamily="18" charset="0"/>
              </a:rPr>
              <a:t>), this familiar form indicates intimacy and trust as opposed to the formalism of legalism.</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4:4 – 7</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09342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 To conclude, Paul declared that the Galatians were no longer slaves, but were sons and heirs.  The plural forms in </a:t>
            </a:r>
            <a:r>
              <a:rPr lang="en-US" sz="2400" b="1" dirty="0" smtClean="0">
                <a:effectLst>
                  <a:outerShdw blurRad="38100" dist="38100" dir="2700000" algn="tl">
                    <a:srgbClr val="000000">
                      <a:alpha val="43137"/>
                    </a:srgbClr>
                  </a:outerShdw>
                </a:effectLst>
                <a:latin typeface="Cambria" pitchFamily="18" charset="0"/>
              </a:rPr>
              <a:t>4:6</a:t>
            </a:r>
            <a:r>
              <a:rPr lang="en-US" sz="2400" b="1" dirty="0" smtClean="0">
                <a:latin typeface="Cambria" pitchFamily="18" charset="0"/>
              </a:rPr>
              <a:t> were replaced by the singular forms in </a:t>
            </a:r>
            <a:r>
              <a:rPr lang="en-US" sz="2400" b="1" dirty="0" smtClean="0">
                <a:effectLst>
                  <a:outerShdw blurRad="38100" dist="38100" dir="2700000" algn="tl">
                    <a:srgbClr val="000000">
                      <a:alpha val="43137"/>
                    </a:srgbClr>
                  </a:outerShdw>
                </a:effectLst>
                <a:latin typeface="Cambria" pitchFamily="18" charset="0"/>
              </a:rPr>
              <a:t>4:7</a:t>
            </a:r>
            <a:r>
              <a:rPr lang="en-US" sz="2400" b="1" dirty="0" smtClean="0">
                <a:latin typeface="Cambria" pitchFamily="18" charset="0"/>
              </a:rPr>
              <a:t> thus making the application to the reader direct and personal.  </a:t>
            </a:r>
          </a:p>
          <a:p>
            <a:pPr indent="457200">
              <a:spcAft>
                <a:spcPts val="1200"/>
              </a:spcAft>
            </a:pPr>
            <a:r>
              <a:rPr lang="en-US" sz="2400" b="1" dirty="0" smtClean="0">
                <a:latin typeface="Cambria" pitchFamily="18" charset="0"/>
              </a:rPr>
              <a:t>In God’s family, sonship carries with it heirship</a:t>
            </a:r>
            <a:r>
              <a:rPr lang="en-US" sz="2400" b="1" dirty="0" smtClean="0">
                <a:effectLst>
                  <a:outerShdw blurRad="38100" dist="38100" dir="2700000" algn="tl">
                    <a:srgbClr val="000000">
                      <a:alpha val="43137"/>
                    </a:srgbClr>
                  </a:outerShdw>
                </a:effectLst>
                <a:latin typeface="Cambria" pitchFamily="18" charset="0"/>
              </a:rPr>
              <a:t> . . .</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Rom 8:17</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“And if children, then heirs; heirs of God, and joint-heirs with Christ; if so be that we suffer with him, that we may be also glorified together.”</a:t>
            </a:r>
            <a:r>
              <a:rPr lang="en-US" sz="2400" b="1" dirty="0" smtClean="0">
                <a:latin typeface="Cambria" pitchFamily="18" charset="0"/>
              </a:rPr>
              <a:t>  </a:t>
            </a:r>
          </a:p>
          <a:p>
            <a:pPr indent="457200">
              <a:spcAft>
                <a:spcPts val="1200"/>
              </a:spcAft>
            </a:pPr>
            <a:r>
              <a:rPr lang="en-US" sz="2400" b="1" dirty="0" smtClean="0">
                <a:latin typeface="Cambria" pitchFamily="18" charset="0"/>
              </a:rPr>
              <a:t>All of these blessings of the triune God confirm the reality that we are no longer slaves but heirs (</a:t>
            </a:r>
            <a:r>
              <a:rPr lang="en-US" sz="2400" b="1" dirty="0" smtClean="0">
                <a:effectLst>
                  <a:outerShdw blurRad="38100" dist="38100" dir="2700000" algn="tl">
                    <a:srgbClr val="000000">
                      <a:alpha val="43137"/>
                    </a:srgbClr>
                  </a:outerShdw>
                </a:effectLst>
                <a:latin typeface="Cambria" pitchFamily="18" charset="0"/>
              </a:rPr>
              <a:t>4:7</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4:4 – 7</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pic>
        <p:nvPicPr>
          <p:cNvPr id="2" name="Picture 1" descr="4 - 8-11 slave.jpg"/>
          <p:cNvPicPr>
            <a:picLocks noChangeAspect="1"/>
          </p:cNvPicPr>
          <p:nvPr/>
        </p:nvPicPr>
        <p:blipFill>
          <a:blip r:embed="rId2" cstate="print"/>
          <a:srcRect l="4167" r="5833"/>
          <a:stretch>
            <a:fillRect/>
          </a:stretch>
        </p:blipFill>
        <p:spPr>
          <a:xfrm>
            <a:off x="457200" y="914400"/>
            <a:ext cx="8229600" cy="5143500"/>
          </a:xfrm>
          <a:prstGeom prst="rect">
            <a:avLst/>
          </a:prstGeom>
          <a:ln>
            <a:noFill/>
          </a:ln>
          <a:effectLst>
            <a:outerShdw blurRad="190500" algn="tl" rotWithShape="0">
              <a:srgbClr val="000000">
                <a:alpha val="70000"/>
              </a:srgbClr>
            </a:outerShdw>
          </a:effectLst>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4:8 – 11</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2"/>
            <a:ext cx="8458200" cy="4247317"/>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8</a:t>
            </a:r>
            <a:r>
              <a:rPr lang="en-US" sz="2800" i="1" dirty="0" smtClean="0">
                <a:latin typeface="Georgia" pitchFamily="18" charset="0"/>
              </a:rPr>
              <a:t>Formerly, when you did not know God, you were slaves to those who by nature are not gods.  </a:t>
            </a:r>
            <a:r>
              <a:rPr lang="en-US" sz="2800" b="1" baseline="30000" dirty="0" smtClean="0">
                <a:effectLst>
                  <a:outerShdw blurRad="38100" dist="38100" dir="2700000" algn="tl">
                    <a:srgbClr val="000000">
                      <a:alpha val="43137"/>
                    </a:srgbClr>
                  </a:outerShdw>
                </a:effectLst>
                <a:latin typeface="Georgia" pitchFamily="18" charset="0"/>
              </a:rPr>
              <a:t>9</a:t>
            </a:r>
            <a:r>
              <a:rPr lang="en-US" sz="2800" i="1" dirty="0" smtClean="0">
                <a:latin typeface="Georgia" pitchFamily="18" charset="0"/>
              </a:rPr>
              <a:t>But now that you know God—or rather are known by God—how is it that you are turning back to those weak and miserable forces?  Do you wish to be enslaved by them all over again?  </a:t>
            </a:r>
            <a:r>
              <a:rPr lang="en-US" sz="2800" b="1" baseline="30000" dirty="0" smtClean="0">
                <a:effectLst>
                  <a:outerShdw blurRad="38100" dist="38100" dir="2700000" algn="tl">
                    <a:srgbClr val="000000">
                      <a:alpha val="43137"/>
                    </a:srgbClr>
                  </a:outerShdw>
                </a:effectLst>
                <a:latin typeface="Georgia" pitchFamily="18" charset="0"/>
              </a:rPr>
              <a:t>10</a:t>
            </a:r>
            <a:r>
              <a:rPr lang="en-US" sz="2800" i="1" dirty="0" smtClean="0">
                <a:latin typeface="Georgia" pitchFamily="18" charset="0"/>
              </a:rPr>
              <a:t>You are observing special days and months and seasons and years!  </a:t>
            </a:r>
            <a:r>
              <a:rPr lang="en-US" sz="2800" b="1" baseline="30000" dirty="0" smtClean="0">
                <a:effectLst>
                  <a:outerShdw blurRad="38100" dist="38100" dir="2700000" algn="tl">
                    <a:srgbClr val="000000">
                      <a:alpha val="43137"/>
                    </a:srgbClr>
                  </a:outerShdw>
                </a:effectLst>
                <a:latin typeface="Georgia" pitchFamily="18" charset="0"/>
              </a:rPr>
              <a:t>11</a:t>
            </a:r>
            <a:r>
              <a:rPr lang="en-US" sz="2800" i="1" dirty="0" smtClean="0">
                <a:latin typeface="Georgia" pitchFamily="18" charset="0"/>
              </a:rPr>
              <a:t>I fear for you, that somehow I have wasted my efforts on you.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 Our inheritance include justification; complete forgiveness of sins; immediate, unlimited, and unconditional access to the Father; membership in Christ’s church; the indwelling of the Holy Spirit; the promise of eternal life; and future bodily resurrection (</a:t>
            </a:r>
            <a:r>
              <a:rPr lang="en-US" sz="2400" b="1" i="1" dirty="0" smtClean="0">
                <a:latin typeface="Cambria" pitchFamily="18" charset="0"/>
              </a:rPr>
              <a:t>to name only a few</a:t>
            </a:r>
            <a:r>
              <a:rPr lang="en-US" sz="2400" b="1" dirty="0" smtClean="0">
                <a:latin typeface="Cambria" pitchFamily="18" charset="0"/>
              </a:rPr>
              <a:t>).  </a:t>
            </a:r>
          </a:p>
          <a:p>
            <a:pPr indent="457200">
              <a:spcAft>
                <a:spcPts val="1200"/>
              </a:spcAft>
            </a:pPr>
            <a:r>
              <a:rPr lang="en-US" sz="2400" b="1" dirty="0" smtClean="0">
                <a:latin typeface="Cambria" pitchFamily="18" charset="0"/>
              </a:rPr>
              <a:t>That’s quite an inheritance—and all of it free of charge!  None of it is deserved, yet all of it has been bestowed upon us “by grace through faith.”  The Galatian Christians had come so far.  At one time they were ignorant of God, slaves to idolatry (</a:t>
            </a:r>
            <a:r>
              <a:rPr lang="en-US" sz="2400" b="1" dirty="0" smtClean="0">
                <a:effectLst>
                  <a:outerShdw blurRad="38100" dist="38100" dir="2700000" algn="tl">
                    <a:srgbClr val="000000">
                      <a:alpha val="43137"/>
                    </a:srgbClr>
                  </a:outerShdw>
                </a:effectLst>
                <a:latin typeface="Cambria" pitchFamily="18" charset="0"/>
              </a:rPr>
              <a:t>4:8</a:t>
            </a:r>
            <a:r>
              <a:rPr lang="en-US" sz="2400" b="1" dirty="0" smtClean="0">
                <a:latin typeface="Cambria" pitchFamily="18" charset="0"/>
              </a:rPr>
              <a:t>); but by God’s grace they had come to know God in a personal, intimate way.  Why then, Paul wonders, would they return to the “weak and miserable forces” (</a:t>
            </a:r>
            <a:r>
              <a:rPr lang="en-US" sz="2400" b="1" i="1" dirty="0" smtClean="0">
                <a:latin typeface="Cambria" pitchFamily="18" charset="0"/>
              </a:rPr>
              <a:t>elemental things</a:t>
            </a:r>
            <a:r>
              <a:rPr lang="en-US" sz="2400" b="1" dirty="0" smtClean="0">
                <a:latin typeface="Cambria" pitchFamily="18" charset="0"/>
              </a:rPr>
              <a:t>) becoming enslaved all over again (</a:t>
            </a:r>
            <a:r>
              <a:rPr lang="en-US" sz="2400" b="1" dirty="0" smtClean="0">
                <a:effectLst>
                  <a:outerShdw blurRad="38100" dist="38100" dir="2700000" algn="tl">
                    <a:srgbClr val="000000">
                      <a:alpha val="43137"/>
                    </a:srgbClr>
                  </a:outerShdw>
                </a:effectLst>
                <a:latin typeface="Cambria" pitchFamily="18" charset="0"/>
              </a:rPr>
              <a:t>4:9</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4:8 – 11</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 By following the Judaizers’ legalistic prescription for living the Christian life, the Galatians were backsliding into slavery.  In addition to circumcision, the Judaizers were trying to impose the strict observance of the Jewish calendar (</a:t>
            </a:r>
            <a:r>
              <a:rPr lang="en-US" sz="2400" b="1" dirty="0" smtClean="0">
                <a:effectLst>
                  <a:outerShdw blurRad="38100" dist="38100" dir="2700000" algn="tl">
                    <a:srgbClr val="000000">
                      <a:alpha val="43137"/>
                    </a:srgbClr>
                  </a:outerShdw>
                </a:effectLst>
                <a:latin typeface="Cambria" pitchFamily="18" charset="0"/>
              </a:rPr>
              <a:t>4:10</a:t>
            </a:r>
            <a:r>
              <a:rPr lang="en-US" sz="2400" b="1" dirty="0" smtClean="0">
                <a:latin typeface="Cambria" pitchFamily="18" charset="0"/>
              </a:rPr>
              <a:t>).  </a:t>
            </a:r>
          </a:p>
          <a:p>
            <a:pPr indent="457200">
              <a:spcAft>
                <a:spcPts val="1200"/>
              </a:spcAft>
            </a:pPr>
            <a:r>
              <a:rPr lang="en-US" sz="2400" b="1" dirty="0" smtClean="0">
                <a:latin typeface="Cambria" pitchFamily="18" charset="0"/>
              </a:rPr>
              <a:t>In the Law, God had given the Sabbath, festivals, and celebrations to keep the Jewish people focused on Him, but they were never meant to save them—or anyone!  By requiring the Gentile Galatian believers to observe these things, the Judaizers were adding works to faith, mixing God’s old covenant with His new covenant.</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4:8 – 11</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 So exasperated was Paul with the Galatians that he wondered if he had expended all his effort in evangelism and discipleship in vain (</a:t>
            </a:r>
            <a:r>
              <a:rPr lang="en-US" sz="2400" b="1" dirty="0" smtClean="0">
                <a:effectLst>
                  <a:outerShdw blurRad="38100" dist="38100" dir="2700000" algn="tl">
                    <a:srgbClr val="000000">
                      <a:alpha val="43137"/>
                    </a:srgbClr>
                  </a:outerShdw>
                </a:effectLst>
                <a:latin typeface="Cambria" pitchFamily="18" charset="0"/>
              </a:rPr>
              <a:t>4:11</a:t>
            </a:r>
            <a:r>
              <a:rPr lang="en-US" sz="2400" b="1" dirty="0" smtClean="0">
                <a:latin typeface="Cambria" pitchFamily="18" charset="0"/>
              </a:rPr>
              <a:t>).  This isn’t to say that Paul thought the Galatians who had truly trusted Christ were in danger of losing their salvation.  Rather, the backsliding of the Galatians into legalism meant that Paul virtually had to start over with their discipleship, teaching them once again the basics of the gospel message—that grace is the way to life and the way of life.  </a:t>
            </a:r>
          </a:p>
          <a:p>
            <a:pPr indent="457200">
              <a:spcAft>
                <a:spcPts val="1200"/>
              </a:spcAft>
            </a:pPr>
            <a:r>
              <a:rPr lang="en-US" sz="2400" b="1" dirty="0" smtClean="0">
                <a:latin typeface="Cambria" pitchFamily="18" charset="0"/>
              </a:rPr>
              <a:t>Let’s not allow the Galatians’ folly to become our own.  Let’s stop trying to earn the approval of our Father, who has already accepted us—and adopted us—in Christ Jesus.  Let us set aside the distractions of legalism and cry out, “Abba, Father!” as grateful sons and daughters, not fearful slaves.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4:8 – 11</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6" name="Picture 5" descr="Photo of Jesus5.jpg"/>
          <p:cNvPicPr>
            <a:picLocks noChangeAspect="1"/>
          </p:cNvPicPr>
          <p:nvPr/>
        </p:nvPicPr>
        <p:blipFill>
          <a:blip r:embed="rId3" cstate="print"/>
          <a:stretch>
            <a:fillRect/>
          </a:stretch>
        </p:blipFill>
        <p:spPr>
          <a:xfrm>
            <a:off x="685800" y="381000"/>
            <a:ext cx="7772400" cy="6096000"/>
          </a:xfrm>
          <a:prstGeom prst="rect">
            <a:avLst/>
          </a:prstGeom>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3"/>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16 March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5"/>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Galatians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057400"/>
            <a:ext cx="8534400" cy="4678204"/>
          </a:xfrm>
          <a:prstGeom prst="rect">
            <a:avLst/>
          </a:prstGeom>
          <a:noFill/>
        </p:spPr>
        <p:txBody>
          <a:bodyPr wrap="square" lIns="0" tIns="182880" rIns="274320" bIns="18288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the KJV and the NIV, plus one additional versions of the Bible, i.e., NRSV, NLT, NKJV, etc …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4:12 – 20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“Caring Enough to Tell the Truth”  </a:t>
            </a:r>
          </a:p>
          <a:p>
            <a:pPr marL="731520" indent="-274320" algn="ctr">
              <a:spcAft>
                <a:spcPts val="600"/>
              </a:spcAft>
            </a:pPr>
            <a:endParaRPr lang="en-US" sz="3200" b="1" dirty="0" smtClean="0">
              <a:solidFill>
                <a:prstClr val="black"/>
              </a:solidFill>
              <a:effectLst>
                <a:outerShdw blurRad="38100" dist="38100" dir="2700000" algn="tl">
                  <a:srgbClr val="000000">
                    <a:alpha val="43137"/>
                  </a:srgbClr>
                </a:outerShdw>
              </a:effectLst>
              <a:latin typeface="Cambria" pitchFamily="18" charset="0"/>
            </a:endParaRPr>
          </a:p>
          <a:p>
            <a:pPr marL="731520" indent="-274320" algn="ctr">
              <a:spcAft>
                <a:spcPts val="600"/>
              </a:spcAft>
            </a:pPr>
            <a:r>
              <a:rPr lang="en-US" sz="2400" b="1" dirty="0" smtClean="0">
                <a:solidFill>
                  <a:prstClr val="black"/>
                </a:solidFill>
                <a:latin typeface="Broadway" pitchFamily="82" charset="0"/>
              </a:rPr>
              <a:t>EBC  Website  for  Handouts</a:t>
            </a:r>
          </a:p>
          <a:p>
            <a:pPr marL="731520" indent="-274320" algn="ctr">
              <a:spcAft>
                <a:spcPts val="600"/>
              </a:spcAft>
            </a:pPr>
            <a:r>
              <a:rPr lang="en-US" sz="2400" b="1" u="sng" dirty="0" smtClean="0">
                <a:solidFill>
                  <a:srgbClr val="C00000"/>
                </a:solidFill>
                <a:latin typeface="Cambria" pitchFamily="18" charset="0"/>
                <a:hlinkClick r:id="rId3"/>
              </a:rPr>
              <a:t>https://bit.ly/surveyofpaulineepistles</a:t>
            </a:r>
            <a:endParaRPr lang="en-US" sz="2400" b="1" dirty="0" smtClean="0">
              <a:solidFill>
                <a:srgbClr val="C00000"/>
              </a:solidFill>
              <a:latin typeface="Cambria"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400"/>
                            </p:stCondLst>
                            <p:childTnLst>
                              <p:par>
                                <p:cTn id="30" presetID="22" presetClass="entr" presetSubtype="8"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1000"/>
                                        <p:tgtEl>
                                          <p:spTgt spid="4">
                                            <p:txEl>
                                              <p:pRg st="4" end="4"/>
                                            </p:txEl>
                                          </p:spTgt>
                                        </p:tgtEl>
                                      </p:cBhvr>
                                    </p:animEffect>
                                  </p:childTnLst>
                                </p:cTn>
                              </p:par>
                            </p:childTnLst>
                          </p:cTn>
                        </p:par>
                        <p:par>
                          <p:cTn id="33" fill="hold">
                            <p:stCondLst>
                              <p:cond delay="6400"/>
                            </p:stCondLst>
                            <p:childTnLst>
                              <p:par>
                                <p:cTn id="34" presetID="22" presetClass="entr" presetSubtype="8" fill="hold" nodeType="after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wipe(left)">
                                      <p:cBhvr>
                                        <p:cTn id="36"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They were “children,” and really no different than slaves. But when Christ came, He redeemed those under the Law and made it possible for them to receive the adoption as “sons.”    </a:t>
            </a:r>
          </a:p>
          <a:p>
            <a:pPr indent="457200">
              <a:spcAft>
                <a:spcPts val="1200"/>
              </a:spcAft>
            </a:pPr>
            <a:r>
              <a:rPr lang="en-US" sz="2400" b="1" dirty="0" smtClean="0">
                <a:latin typeface="Cambria" pitchFamily="18" charset="0"/>
              </a:rPr>
              <a:t>A special blessing of this sonship was receiving the Spirit in their hearts, and now they are no longer as a slave but as a son and an heir of God through Christ (</a:t>
            </a:r>
            <a:r>
              <a:rPr lang="en-US" sz="2400" b="1" dirty="0" smtClean="0">
                <a:effectLst>
                  <a:outerShdw blurRad="38100" dist="38100" dir="2700000" algn="tl">
                    <a:srgbClr val="000000">
                      <a:alpha val="43137"/>
                    </a:srgbClr>
                  </a:outerShdw>
                </a:effectLst>
                <a:latin typeface="Cambria" pitchFamily="18" charset="0"/>
              </a:rPr>
              <a:t>4:1-7</a:t>
            </a:r>
            <a:r>
              <a:rPr lang="en-US" sz="2400" b="1" dirty="0" smtClean="0">
                <a:latin typeface="Cambria" pitchFamily="18" charset="0"/>
              </a:rPr>
              <a:t>).  </a:t>
            </a:r>
          </a:p>
          <a:p>
            <a:pPr indent="457200">
              <a:spcAft>
                <a:spcPts val="1200"/>
              </a:spcAft>
            </a:pPr>
            <a:r>
              <a:rPr lang="en-US" sz="2400" b="1" dirty="0" smtClean="0">
                <a:latin typeface="Cambria" pitchFamily="18" charset="0"/>
              </a:rPr>
              <a:t>Paul wondered why they wanted to turn back to the weak and useless rules that enslaved them in the past.  Finally, Paul was worried that they would return to following  special days, months, seasons, and years.  Paul’s fear was that his mission to them was in vain; a waste of time (</a:t>
            </a:r>
            <a:r>
              <a:rPr lang="en-US" sz="2400" b="1" dirty="0" smtClean="0">
                <a:effectLst>
                  <a:outerShdw blurRad="38100" dist="38100" dir="2700000" algn="tl">
                    <a:srgbClr val="000000">
                      <a:alpha val="43137"/>
                    </a:srgbClr>
                  </a:outerShdw>
                </a:effectLst>
                <a:latin typeface="Cambria" pitchFamily="18" charset="0"/>
              </a:rPr>
              <a:t>4:8-11</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Overview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over page 4.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rot="-180000">
            <a:off x="1011961" y="2956464"/>
            <a:ext cx="5262874" cy="954107"/>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latin typeface="Perpetua" pitchFamily="18" charset="0"/>
              </a:rPr>
              <a:t>From Law to Faith:</a:t>
            </a:r>
          </a:p>
          <a:p>
            <a:pPr algn="ctr"/>
            <a:r>
              <a:rPr lang="en-US" sz="2800" b="1" dirty="0" smtClean="0">
                <a:solidFill>
                  <a:srgbClr val="C00000"/>
                </a:solidFill>
                <a:effectLst>
                  <a:outerShdw blurRad="38100" dist="38100" dir="2700000" algn="tl">
                    <a:srgbClr val="000000">
                      <a:alpha val="43137"/>
                    </a:srgbClr>
                  </a:outerShdw>
                </a:effectLst>
                <a:latin typeface="Perpetua" pitchFamily="18" charset="0"/>
              </a:rPr>
              <a:t>Our New Status in Christ</a:t>
            </a:r>
            <a:endParaRPr lang="en-US" sz="2800" b="1" dirty="0">
              <a:solidFill>
                <a:srgbClr val="C00000"/>
              </a:solidFill>
              <a:effectLst>
                <a:outerShdw blurRad="38100" dist="38100" dir="2700000" algn="tl">
                  <a:srgbClr val="000000">
                    <a:alpha val="43137"/>
                  </a:srgbClr>
                </a:outerShdw>
              </a:effectLst>
              <a:latin typeface="Perpetua" pitchFamily="18"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3:23 – 24</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0"/>
            <a:ext cx="8458200" cy="2523768"/>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23</a:t>
            </a:r>
            <a:r>
              <a:rPr lang="en-US" sz="2800" i="1" dirty="0" smtClean="0">
                <a:latin typeface="Georgia" pitchFamily="18" charset="0"/>
              </a:rPr>
              <a:t>Before the coming of this faith, we were held in custody under the law, locked up until the faith that was to come would be revealed.  </a:t>
            </a:r>
            <a:r>
              <a:rPr lang="en-US" sz="2800" b="1" baseline="30000" dirty="0" smtClean="0">
                <a:effectLst>
                  <a:outerShdw blurRad="38100" dist="38100" dir="2700000" algn="tl">
                    <a:srgbClr val="000000">
                      <a:alpha val="43137"/>
                    </a:srgbClr>
                  </a:outerShdw>
                </a:effectLst>
                <a:latin typeface="Georgia" pitchFamily="18" charset="0"/>
              </a:rPr>
              <a:t>24</a:t>
            </a:r>
            <a:r>
              <a:rPr lang="en-US" sz="2800" i="1" dirty="0" smtClean="0">
                <a:latin typeface="Georgia" pitchFamily="18" charset="0"/>
              </a:rPr>
              <a:t>So the law was our guardian until Christ came that we might be justified by faith.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uses </a:t>
            </a:r>
            <a:r>
              <a:rPr lang="en-US" sz="2400" b="1" i="1" u="sng" dirty="0" smtClean="0">
                <a:latin typeface="Cambria" pitchFamily="18" charset="0"/>
              </a:rPr>
              <a:t>two</a:t>
            </a:r>
            <a:r>
              <a:rPr lang="en-US" sz="2400" b="1" dirty="0" smtClean="0">
                <a:latin typeface="Cambria" pitchFamily="18" charset="0"/>
              </a:rPr>
              <a:t> </a:t>
            </a:r>
            <a:r>
              <a:rPr lang="en-US" sz="2400" b="1" i="1" u="sng" dirty="0" smtClean="0">
                <a:latin typeface="Cambria" pitchFamily="18" charset="0"/>
              </a:rPr>
              <a:t>analogies</a:t>
            </a:r>
            <a:r>
              <a:rPr lang="en-US" sz="2400" b="1" dirty="0" smtClean="0">
                <a:latin typeface="Cambria" pitchFamily="18" charset="0"/>
              </a:rPr>
              <a:t> for the Law in these two verses—the </a:t>
            </a:r>
            <a:r>
              <a:rPr lang="en-US" sz="2400" b="1" dirty="0" smtClean="0">
                <a:effectLst>
                  <a:outerShdw blurRad="38100" dist="38100" dir="2700000" algn="tl">
                    <a:srgbClr val="000000">
                      <a:alpha val="43137"/>
                    </a:srgbClr>
                  </a:outerShdw>
                </a:effectLst>
                <a:latin typeface="Cambria" pitchFamily="18" charset="0"/>
              </a:rPr>
              <a:t>jailer</a:t>
            </a:r>
            <a:r>
              <a:rPr lang="en-US" sz="2400" b="1" dirty="0" smtClean="0">
                <a:latin typeface="Cambria" pitchFamily="18" charset="0"/>
              </a:rPr>
              <a:t> and the </a:t>
            </a:r>
            <a:r>
              <a:rPr lang="en-US" sz="2400" b="1" dirty="0" smtClean="0">
                <a:effectLst>
                  <a:outerShdw blurRad="38100" dist="38100" dir="2700000" algn="tl">
                    <a:srgbClr val="000000">
                      <a:alpha val="43137"/>
                    </a:srgbClr>
                  </a:outerShdw>
                </a:effectLst>
                <a:latin typeface="Cambria" pitchFamily="18" charset="0"/>
              </a:rPr>
              <a:t>tutor</a:t>
            </a:r>
            <a:r>
              <a:rPr lang="en-US" sz="2400" b="1" dirty="0" smtClean="0">
                <a:latin typeface="Cambria" pitchFamily="18" charset="0"/>
              </a:rPr>
              <a:t>.  Before we received the gracious gift of faith, the Law kept sinners “in custody.”   Now, there are two types of </a:t>
            </a:r>
            <a:r>
              <a:rPr lang="en-US" sz="2400" b="1" dirty="0" smtClean="0">
                <a:effectLst>
                  <a:outerShdw blurRad="38100" dist="38100" dir="2700000" algn="tl">
                    <a:srgbClr val="000000">
                      <a:alpha val="43137"/>
                    </a:srgbClr>
                  </a:outerShdw>
                </a:effectLst>
                <a:latin typeface="Cambria" pitchFamily="18" charset="0"/>
              </a:rPr>
              <a:t>guards</a:t>
            </a:r>
            <a:r>
              <a:rPr lang="en-US" sz="2400" b="1" dirty="0" smtClean="0">
                <a:latin typeface="Cambria" pitchFamily="18" charset="0"/>
              </a:rPr>
              <a:t> (jailers)—one positive and the other negative.  </a:t>
            </a:r>
          </a:p>
          <a:p>
            <a:pPr indent="457200">
              <a:spcAft>
                <a:spcPts val="1200"/>
              </a:spcAft>
            </a:pPr>
            <a:r>
              <a:rPr lang="en-US" sz="2400" b="1" dirty="0" smtClean="0">
                <a:latin typeface="Cambria" pitchFamily="18" charset="0"/>
              </a:rPr>
              <a:t>On the </a:t>
            </a:r>
            <a:r>
              <a:rPr lang="en-US" sz="2400" b="1" i="1" dirty="0" smtClean="0">
                <a:effectLst>
                  <a:outerShdw blurRad="38100" dist="38100" dir="2700000" algn="tl">
                    <a:srgbClr val="000000">
                      <a:alpha val="43137"/>
                    </a:srgbClr>
                  </a:outerShdw>
                </a:effectLst>
                <a:latin typeface="Cambria" pitchFamily="18" charset="0"/>
              </a:rPr>
              <a:t>positive side</a:t>
            </a:r>
            <a:r>
              <a:rPr lang="en-US" sz="2400" b="1" dirty="0" smtClean="0">
                <a:latin typeface="Cambria" pitchFamily="18" charset="0"/>
              </a:rPr>
              <a:t>, a guard may be positioned to protect us, as a bodyguard might prevent us from being harmed.  If this were Paul’s meaning, the Law would serve as a rule to keep us from danger.</a:t>
            </a:r>
          </a:p>
          <a:p>
            <a:pPr indent="457200">
              <a:spcAft>
                <a:spcPts val="1200"/>
              </a:spcAft>
            </a:pPr>
            <a:r>
              <a:rPr lang="en-US" sz="2400" b="1" dirty="0" smtClean="0">
                <a:latin typeface="Cambria" pitchFamily="18" charset="0"/>
              </a:rPr>
              <a:t>On the </a:t>
            </a:r>
            <a:r>
              <a:rPr lang="en-US" sz="2400" b="1" i="1" dirty="0" smtClean="0">
                <a:effectLst>
                  <a:outerShdw blurRad="38100" dist="38100" dir="2700000" algn="tl">
                    <a:srgbClr val="000000">
                      <a:alpha val="43137"/>
                    </a:srgbClr>
                  </a:outerShdw>
                </a:effectLst>
                <a:latin typeface="Cambria" pitchFamily="18" charset="0"/>
              </a:rPr>
              <a:t>negative side</a:t>
            </a:r>
            <a:r>
              <a:rPr lang="en-US" sz="2400" b="1" dirty="0" smtClean="0">
                <a:latin typeface="Cambria" pitchFamily="18" charset="0"/>
              </a:rPr>
              <a:t>, a guard may be positioned to hold us prisoner, as a jailer would prevent us from escaping a dungeon.  In that case, the Law would keep us from true freedom.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3:23 – 24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From the viewpoints of both the history of redemption and through all times in the area of individual salvation, only </a:t>
            </a:r>
            <a:r>
              <a:rPr lang="en-US" sz="2400" b="1" i="1" dirty="0" smtClean="0">
                <a:effectLst>
                  <a:outerShdw blurRad="38100" dist="38100" dir="2700000" algn="tl">
                    <a:srgbClr val="000000">
                      <a:alpha val="43137"/>
                    </a:srgbClr>
                  </a:outerShdw>
                </a:effectLst>
                <a:latin typeface="Cambria" pitchFamily="18" charset="0"/>
              </a:rPr>
              <a:t>saving faith</a:t>
            </a:r>
            <a:r>
              <a:rPr lang="en-US" sz="2400" b="1" dirty="0" smtClean="0">
                <a:latin typeface="Cambria" pitchFamily="18" charset="0"/>
              </a:rPr>
              <a:t> unlocks the door of the prison where the law keeps men bound: </a:t>
            </a:r>
            <a:r>
              <a:rPr lang="en-US" sz="2400" b="1" i="1" dirty="0" smtClean="0">
                <a:latin typeface="Cambria" pitchFamily="18" charset="0"/>
              </a:rPr>
              <a:t>“kept under guard by the law.”</a:t>
            </a:r>
            <a:r>
              <a:rPr lang="en-US" sz="2400" b="1" dirty="0" smtClean="0">
                <a:latin typeface="Cambria" pitchFamily="18" charset="0"/>
              </a:rPr>
              <a:t>   </a:t>
            </a:r>
          </a:p>
          <a:p>
            <a:pPr indent="457200">
              <a:spcAft>
                <a:spcPts val="1200"/>
              </a:spcAft>
            </a:pPr>
            <a:r>
              <a:rPr lang="en-US" sz="2400" b="1" dirty="0" smtClean="0">
                <a:latin typeface="Cambria" pitchFamily="18" charset="0"/>
              </a:rPr>
              <a:t>Here, Paul personifies the law as a </a:t>
            </a:r>
            <a:r>
              <a:rPr lang="en-US" sz="2400" b="1" i="1" dirty="0" smtClean="0">
                <a:effectLst>
                  <a:outerShdw blurRad="38100" dist="38100" dir="2700000" algn="tl">
                    <a:srgbClr val="000000">
                      <a:alpha val="43137"/>
                    </a:srgbClr>
                  </a:outerShdw>
                </a:effectLst>
                <a:latin typeface="Cambria" pitchFamily="18" charset="0"/>
              </a:rPr>
              <a:t>“guard or jailer” </a:t>
            </a:r>
            <a:r>
              <a:rPr lang="en-US" sz="2400" b="1" dirty="0" smtClean="0">
                <a:latin typeface="Cambria" pitchFamily="18" charset="0"/>
              </a:rPr>
              <a:t>of guilty, condemned sinners, on death row awaiting God’s judgment.  </a:t>
            </a:r>
          </a:p>
          <a:p>
            <a:pPr indent="457200">
              <a:spcAft>
                <a:spcPts val="1200"/>
              </a:spcAft>
            </a:pPr>
            <a:r>
              <a:rPr lang="en-US" sz="2400" b="1" dirty="0" smtClean="0">
                <a:latin typeface="Cambria" pitchFamily="18" charset="0"/>
              </a:rPr>
              <a:t>Again, Paul was looking at the coming of Christ, historically and at each believer’s salvation, individually. Faith in Christ alone releases people from bondage to law, whether the Mosaic law, or the law written on the hearts of Gentiles.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3:23 – 24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Greek word </a:t>
            </a:r>
            <a:r>
              <a:rPr lang="en-US" sz="2400" b="1" i="1" dirty="0" smtClean="0">
                <a:effectLst>
                  <a:outerShdw blurRad="38100" dist="38100" dir="2700000" algn="tl">
                    <a:srgbClr val="000000">
                      <a:alpha val="43137"/>
                    </a:srgbClr>
                  </a:outerShdw>
                </a:effectLst>
                <a:latin typeface="Cambria" pitchFamily="18" charset="0"/>
              </a:rPr>
              <a:t>“pedagogue”</a:t>
            </a:r>
            <a:r>
              <a:rPr lang="en-US" sz="2400" b="1" dirty="0" smtClean="0">
                <a:latin typeface="Cambria" pitchFamily="18" charset="0"/>
              </a:rPr>
              <a:t> translated as </a:t>
            </a:r>
            <a:r>
              <a:rPr lang="en-US" sz="2400" b="1" dirty="0" smtClean="0">
                <a:effectLst>
                  <a:outerShdw blurRad="38100" dist="38100" dir="2700000" algn="tl">
                    <a:srgbClr val="000000">
                      <a:alpha val="43137"/>
                    </a:srgbClr>
                  </a:outerShdw>
                </a:effectLst>
                <a:latin typeface="Cambria" pitchFamily="18" charset="0"/>
              </a:rPr>
              <a:t>“schoolmaster” </a:t>
            </a:r>
            <a:r>
              <a:rPr lang="en-US" sz="2400" b="1" dirty="0" smtClean="0">
                <a:latin typeface="Cambria" pitchFamily="18" charset="0"/>
              </a:rPr>
              <a:t>or</a:t>
            </a:r>
            <a:r>
              <a:rPr lang="en-US" sz="2400" b="1" dirty="0" smtClean="0">
                <a:effectLst>
                  <a:outerShdw blurRad="38100" dist="38100" dir="2700000" algn="tl">
                    <a:srgbClr val="000000">
                      <a:alpha val="43137"/>
                    </a:srgbClr>
                  </a:outerShdw>
                </a:effectLst>
                <a:latin typeface="Cambria" pitchFamily="18" charset="0"/>
              </a:rPr>
              <a:t> “tutor”</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denotes a slave whose duty it was to take care of a child until adulthood.  The </a:t>
            </a:r>
            <a:r>
              <a:rPr lang="en-US" sz="2400" b="1" dirty="0" smtClean="0">
                <a:effectLst>
                  <a:outerShdw blurRad="38100" dist="38100" dir="2700000" algn="tl">
                    <a:srgbClr val="000000">
                      <a:alpha val="43137"/>
                    </a:srgbClr>
                  </a:outerShdw>
                </a:effectLst>
                <a:latin typeface="Cambria" pitchFamily="18" charset="0"/>
              </a:rPr>
              <a:t>“tutor”</a:t>
            </a:r>
            <a:r>
              <a:rPr lang="en-US" sz="2400" b="1" dirty="0" smtClean="0">
                <a:latin typeface="Cambria" pitchFamily="18" charset="0"/>
              </a:rPr>
              <a:t> escorted the children to and from school and watched over their behavior at home.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Tutors </a:t>
            </a:r>
            <a:r>
              <a:rPr lang="en-US" sz="2400" b="1" dirty="0" smtClean="0">
                <a:latin typeface="Cambria" pitchFamily="18" charset="0"/>
              </a:rPr>
              <a:t>were often strict disciplinarians, causing those under their care to yearn for the day when they would be free from their tutor’s custody.  </a:t>
            </a:r>
          </a:p>
          <a:p>
            <a:pPr indent="457200">
              <a:spcAft>
                <a:spcPts val="1200"/>
              </a:spcAft>
            </a:pPr>
            <a:r>
              <a:rPr lang="en-US" sz="2400" b="1" dirty="0" smtClean="0">
                <a:latin typeface="Cambria" pitchFamily="18" charset="0"/>
              </a:rPr>
              <a:t>The law was our </a:t>
            </a:r>
            <a:r>
              <a:rPr lang="en-US" sz="2400" b="1" dirty="0" smtClean="0">
                <a:effectLst>
                  <a:outerShdw blurRad="38100" dist="38100" dir="2700000" algn="tl">
                    <a:srgbClr val="000000">
                      <a:alpha val="43137"/>
                    </a:srgbClr>
                  </a:outerShdw>
                </a:effectLst>
                <a:latin typeface="Cambria" pitchFamily="18" charset="0"/>
              </a:rPr>
              <a:t>tutor</a:t>
            </a:r>
            <a:r>
              <a:rPr lang="en-US" sz="2400" b="1" dirty="0" smtClean="0">
                <a:latin typeface="Cambria" pitchFamily="18" charset="0"/>
              </a:rPr>
              <a:t> which, by showing us our sins, was escorting us to Christ.  More precise, the Law did not lead us to Christ but that it was the </a:t>
            </a:r>
            <a:r>
              <a:rPr lang="en-US" sz="2400" b="1" u="sng" dirty="0" smtClean="0">
                <a:effectLst>
                  <a:outerShdw blurRad="38100" dist="38100" dir="2700000" algn="tl">
                    <a:srgbClr val="000000">
                      <a:alpha val="43137"/>
                    </a:srgbClr>
                  </a:outerShdw>
                </a:effectLst>
                <a:latin typeface="Cambria" pitchFamily="18" charset="0"/>
              </a:rPr>
              <a:t>disciplinarian</a:t>
            </a:r>
            <a:r>
              <a:rPr lang="en-US" sz="2400" b="1" dirty="0" smtClean="0">
                <a:latin typeface="Cambria" pitchFamily="18" charset="0"/>
              </a:rPr>
              <a:t> until Christ came.  The reign of Law has ended, that the faith in Christ has delivered believers from the protective custody of the prison and the harsh discipline of the </a:t>
            </a:r>
            <a:r>
              <a:rPr lang="en-US" sz="2400" b="1" u="sng" dirty="0" smtClean="0">
                <a:effectLst>
                  <a:outerShdw blurRad="38100" dist="38100" dir="2700000" algn="tl">
                    <a:srgbClr val="000000">
                      <a:alpha val="43137"/>
                    </a:srgbClr>
                  </a:outerShdw>
                </a:effectLst>
                <a:latin typeface="Cambria" pitchFamily="18" charset="0"/>
              </a:rPr>
              <a:t>pedagogue</a:t>
            </a:r>
            <a:r>
              <a:rPr lang="en-US" sz="2400" b="1" dirty="0" smtClean="0">
                <a:latin typeface="Cambria" pitchFamily="18" charset="0"/>
              </a:rPr>
              <a:t>.</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3:23 – 24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30413</TotalTime>
  <Words>3471</Words>
  <Application>Microsoft Office PowerPoint</Application>
  <PresentationFormat>On-screen Show (4:3)</PresentationFormat>
  <Paragraphs>113</Paragraphs>
  <Slides>39</Slides>
  <Notes>3</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6318</cp:revision>
  <dcterms:created xsi:type="dcterms:W3CDTF">2016-10-08T19:35:00Z</dcterms:created>
  <dcterms:modified xsi:type="dcterms:W3CDTF">2022-03-08T16:54:23Z</dcterms:modified>
</cp:coreProperties>
</file>